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257" r:id="rId2"/>
    <p:sldId id="268" r:id="rId3"/>
    <p:sldId id="272" r:id="rId4"/>
    <p:sldId id="276" r:id="rId5"/>
    <p:sldId id="277" r:id="rId6"/>
    <p:sldId id="278" r:id="rId7"/>
    <p:sldId id="279" r:id="rId8"/>
    <p:sldId id="280" r:id="rId9"/>
    <p:sldId id="281" r:id="rId10"/>
    <p:sldId id="282" r:id="rId11"/>
    <p:sldId id="283" r:id="rId12"/>
    <p:sldId id="284" r:id="rId13"/>
    <p:sldId id="285" r:id="rId14"/>
    <p:sldId id="286" r:id="rId15"/>
    <p:sldId id="287" r:id="rId16"/>
    <p:sldId id="288" r:id="rId17"/>
    <p:sldId id="341" r:id="rId18"/>
    <p:sldId id="336" r:id="rId19"/>
    <p:sldId id="337" r:id="rId20"/>
    <p:sldId id="339" r:id="rId21"/>
    <p:sldId id="340" r:id="rId22"/>
    <p:sldId id="295" r:id="rId23"/>
    <p:sldId id="296" r:id="rId24"/>
    <p:sldId id="297" r:id="rId25"/>
    <p:sldId id="298" r:id="rId26"/>
    <p:sldId id="299" r:id="rId27"/>
    <p:sldId id="274" r:id="rId28"/>
    <p:sldId id="259" r:id="rId29"/>
    <p:sldId id="265" r:id="rId30"/>
    <p:sldId id="263" r:id="rId31"/>
    <p:sldId id="300" r:id="rId32"/>
    <p:sldId id="314" r:id="rId33"/>
    <p:sldId id="329" r:id="rId34"/>
    <p:sldId id="330" r:id="rId35"/>
    <p:sldId id="332" r:id="rId36"/>
    <p:sldId id="267" r:id="rId37"/>
  </p:sldIdLst>
  <p:sldSz cx="9144000" cy="6858000" type="screen4x3"/>
  <p:notesSz cx="6858000" cy="9144000"/>
  <p:defaultTextStyle>
    <a:defPPr>
      <a:defRPr lang="es-ES"/>
    </a:defPPr>
    <a:lvl1pPr algn="l" defTabSz="457200" rtl="0" fontAlgn="base">
      <a:spcBef>
        <a:spcPct val="0"/>
      </a:spcBef>
      <a:spcAft>
        <a:spcPct val="0"/>
      </a:spcAft>
      <a:defRPr kern="1200">
        <a:solidFill>
          <a:schemeClr val="tx1"/>
        </a:solidFill>
        <a:latin typeface="Calibri"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4660"/>
  </p:normalViewPr>
  <p:slideViewPr>
    <p:cSldViewPr snapToGrid="0" snapToObjects="1">
      <p:cViewPr>
        <p:scale>
          <a:sx n="50" d="100"/>
          <a:sy n="50" d="100"/>
        </p:scale>
        <p:origin x="-1956" y="-59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C1B0F1-B152-4ED6-BE2B-DDBE98C25BFA}" type="doc">
      <dgm:prSet loTypeId="urn:microsoft.com/office/officeart/2005/8/layout/process1" loCatId="process" qsTypeId="urn:microsoft.com/office/officeart/2005/8/quickstyle/simple1" qsCatId="simple" csTypeId="urn:microsoft.com/office/officeart/2005/8/colors/accent1_2" csCatId="accent1" phldr="1"/>
      <dgm:spPr/>
    </dgm:pt>
    <dgm:pt modelId="{358A1712-72A8-4495-BA5B-2114BC86A168}">
      <dgm:prSet phldrT="[Text]" custT="1"/>
      <dgm:spPr>
        <a:solidFill>
          <a:schemeClr val="accent6"/>
        </a:solidFill>
      </dgm:spPr>
      <dgm:t>
        <a:bodyPr/>
        <a:lstStyle/>
        <a:p>
          <a:r>
            <a:rPr lang="es-MX" sz="1400" dirty="0" smtClean="0">
              <a:latin typeface="Soberana Sans" pitchFamily="50" charset="0"/>
            </a:rPr>
            <a:t>Integración de pedimentos del Agente Aduanal</a:t>
          </a:r>
          <a:endParaRPr lang="en-US" sz="1400" dirty="0">
            <a:latin typeface="Soberana Sans" pitchFamily="50" charset="0"/>
          </a:endParaRPr>
        </a:p>
      </dgm:t>
    </dgm:pt>
    <dgm:pt modelId="{76600DC3-27EE-4CAC-BD5F-596696BED2C2}" type="parTrans" cxnId="{FD2ED35F-4D67-4F9B-8E28-852DFC0020DA}">
      <dgm:prSet/>
      <dgm:spPr/>
      <dgm:t>
        <a:bodyPr/>
        <a:lstStyle/>
        <a:p>
          <a:endParaRPr lang="en-US" sz="1400">
            <a:latin typeface="Soberana Sans" pitchFamily="50" charset="0"/>
          </a:endParaRPr>
        </a:p>
      </dgm:t>
    </dgm:pt>
    <dgm:pt modelId="{3CE30827-DFA3-4D14-9613-54191D1E34DE}" type="sibTrans" cxnId="{FD2ED35F-4D67-4F9B-8E28-852DFC0020DA}">
      <dgm:prSet custT="1"/>
      <dgm:spPr/>
      <dgm:t>
        <a:bodyPr/>
        <a:lstStyle/>
        <a:p>
          <a:endParaRPr lang="en-US" sz="1100">
            <a:latin typeface="Soberana Sans" pitchFamily="50" charset="0"/>
          </a:endParaRPr>
        </a:p>
      </dgm:t>
    </dgm:pt>
    <dgm:pt modelId="{6C8B9143-CEA5-4F75-B262-00EB434581F5}">
      <dgm:prSet phldrT="[Text]" custT="1"/>
      <dgm:spPr>
        <a:solidFill>
          <a:schemeClr val="accent2">
            <a:lumMod val="60000"/>
            <a:lumOff val="40000"/>
          </a:schemeClr>
        </a:solidFill>
      </dgm:spPr>
      <dgm:t>
        <a:bodyPr/>
        <a:lstStyle/>
        <a:p>
          <a:r>
            <a:rPr lang="es-MX" sz="1400" dirty="0" smtClean="0">
              <a:latin typeface="Soberana Sans" pitchFamily="50" charset="0"/>
            </a:rPr>
            <a:t>Selección MATCE-QR</a:t>
          </a:r>
          <a:endParaRPr lang="en-US" sz="1400" dirty="0">
            <a:latin typeface="Soberana Sans" pitchFamily="50" charset="0"/>
          </a:endParaRPr>
        </a:p>
      </dgm:t>
    </dgm:pt>
    <dgm:pt modelId="{EE71D50F-C1E2-4298-8F3C-6308C06A6ED0}" type="parTrans" cxnId="{2FC27B0A-C6FF-4E80-AB09-005A5F1B6174}">
      <dgm:prSet/>
      <dgm:spPr/>
      <dgm:t>
        <a:bodyPr/>
        <a:lstStyle/>
        <a:p>
          <a:endParaRPr lang="en-US" sz="1400">
            <a:latin typeface="Soberana Sans" pitchFamily="50" charset="0"/>
          </a:endParaRPr>
        </a:p>
      </dgm:t>
    </dgm:pt>
    <dgm:pt modelId="{7B80DFE7-57DF-4011-80EC-1042359C4523}" type="sibTrans" cxnId="{2FC27B0A-C6FF-4E80-AB09-005A5F1B6174}">
      <dgm:prSet custT="1"/>
      <dgm:spPr/>
      <dgm:t>
        <a:bodyPr/>
        <a:lstStyle/>
        <a:p>
          <a:endParaRPr lang="en-US" sz="1100">
            <a:latin typeface="Soberana Sans" pitchFamily="50" charset="0"/>
          </a:endParaRPr>
        </a:p>
      </dgm:t>
    </dgm:pt>
    <dgm:pt modelId="{D183B030-FDD8-4633-BB46-59C68188DE2C}">
      <dgm:prSet phldrT="[Text]" custT="1"/>
      <dgm:spPr>
        <a:solidFill>
          <a:schemeClr val="accent1">
            <a:lumMod val="60000"/>
            <a:lumOff val="40000"/>
          </a:schemeClr>
        </a:solidFill>
      </dgm:spPr>
      <dgm:t>
        <a:bodyPr/>
        <a:lstStyle/>
        <a:p>
          <a:r>
            <a:rPr lang="es-MX" sz="1400" dirty="0" smtClean="0">
              <a:latin typeface="Soberana Sans" pitchFamily="50" charset="0"/>
            </a:rPr>
            <a:t>Plataformas</a:t>
          </a:r>
          <a:endParaRPr lang="en-US" sz="1400" dirty="0">
            <a:latin typeface="Soberana Sans" pitchFamily="50" charset="0"/>
          </a:endParaRPr>
        </a:p>
      </dgm:t>
    </dgm:pt>
    <dgm:pt modelId="{37A2A06E-302D-40BC-A6E5-377590BACEB8}" type="parTrans" cxnId="{06F1BD00-DF47-4578-A1DB-F102A5C07A16}">
      <dgm:prSet/>
      <dgm:spPr/>
      <dgm:t>
        <a:bodyPr/>
        <a:lstStyle/>
        <a:p>
          <a:endParaRPr lang="en-US" sz="1400">
            <a:latin typeface="Soberana Sans" pitchFamily="50" charset="0"/>
          </a:endParaRPr>
        </a:p>
      </dgm:t>
    </dgm:pt>
    <dgm:pt modelId="{A2EC4B84-8BE2-468A-B9C0-DBF94AB856CD}" type="sibTrans" cxnId="{06F1BD00-DF47-4578-A1DB-F102A5C07A16}">
      <dgm:prSet custT="1"/>
      <dgm:spPr/>
      <dgm:t>
        <a:bodyPr/>
        <a:lstStyle/>
        <a:p>
          <a:endParaRPr lang="en-US" sz="1100">
            <a:latin typeface="Soberana Sans" pitchFamily="50" charset="0"/>
          </a:endParaRPr>
        </a:p>
      </dgm:t>
    </dgm:pt>
    <dgm:pt modelId="{B314E25E-3A0E-4EC3-9BB0-9BB75675F75B}">
      <dgm:prSet phldrT="[Text]" custT="1"/>
      <dgm:spPr>
        <a:solidFill>
          <a:schemeClr val="bg1">
            <a:lumMod val="75000"/>
          </a:schemeClr>
        </a:solidFill>
      </dgm:spPr>
      <dgm:t>
        <a:bodyPr/>
        <a:lstStyle/>
        <a:p>
          <a:r>
            <a:rPr lang="es-MX" sz="1400" dirty="0" smtClean="0">
              <a:latin typeface="Soberana Sans" pitchFamily="50" charset="0"/>
            </a:rPr>
            <a:t>RNI </a:t>
          </a:r>
        </a:p>
        <a:p>
          <a:r>
            <a:rPr lang="es-MX" sz="1400" dirty="0" smtClean="0">
              <a:latin typeface="Soberana Sans" pitchFamily="50" charset="0"/>
            </a:rPr>
            <a:t>Gamma / RX</a:t>
          </a:r>
          <a:endParaRPr lang="en-US" sz="1400" dirty="0">
            <a:latin typeface="Soberana Sans" pitchFamily="50" charset="0"/>
          </a:endParaRPr>
        </a:p>
      </dgm:t>
    </dgm:pt>
    <dgm:pt modelId="{4026BDB9-E858-4EF8-BD3C-B85ACB6D3AED}" type="parTrans" cxnId="{D754E97B-BE15-4569-9E41-5089FD5F522E}">
      <dgm:prSet/>
      <dgm:spPr/>
      <dgm:t>
        <a:bodyPr/>
        <a:lstStyle/>
        <a:p>
          <a:endParaRPr lang="en-US" sz="1400">
            <a:latin typeface="Soberana Sans" pitchFamily="50" charset="0"/>
          </a:endParaRPr>
        </a:p>
      </dgm:t>
    </dgm:pt>
    <dgm:pt modelId="{E14AE587-EB3E-4A20-B211-8AD69648C5E0}" type="sibTrans" cxnId="{D754E97B-BE15-4569-9E41-5089FD5F522E}">
      <dgm:prSet custT="1"/>
      <dgm:spPr/>
      <dgm:t>
        <a:bodyPr/>
        <a:lstStyle/>
        <a:p>
          <a:endParaRPr lang="en-US" sz="1100">
            <a:latin typeface="Soberana Sans" pitchFamily="50" charset="0"/>
          </a:endParaRPr>
        </a:p>
      </dgm:t>
    </dgm:pt>
    <dgm:pt modelId="{D4CAA81A-C7E8-419D-8880-F7883656B765}">
      <dgm:prSet phldrT="[Text]" custT="1"/>
      <dgm:spPr>
        <a:solidFill>
          <a:schemeClr val="accent4"/>
        </a:solidFill>
      </dgm:spPr>
      <dgm:t>
        <a:bodyPr/>
        <a:lstStyle/>
        <a:p>
          <a:r>
            <a:rPr lang="es-MX" sz="1400" dirty="0" smtClean="0">
              <a:latin typeface="Soberana Sans" pitchFamily="50" charset="0"/>
            </a:rPr>
            <a:t>Salida</a:t>
          </a:r>
          <a:endParaRPr lang="en-US" sz="1400" dirty="0">
            <a:latin typeface="Soberana Sans" pitchFamily="50" charset="0"/>
          </a:endParaRPr>
        </a:p>
      </dgm:t>
    </dgm:pt>
    <dgm:pt modelId="{514F5173-A8D6-45AD-BF14-99EAD9848A97}" type="parTrans" cxnId="{E26878CD-594A-4233-8FCD-57A351AFECE9}">
      <dgm:prSet/>
      <dgm:spPr/>
      <dgm:t>
        <a:bodyPr/>
        <a:lstStyle/>
        <a:p>
          <a:endParaRPr lang="en-US" sz="1400">
            <a:latin typeface="Soberana Sans" pitchFamily="50" charset="0"/>
          </a:endParaRPr>
        </a:p>
      </dgm:t>
    </dgm:pt>
    <dgm:pt modelId="{31A26466-1F44-4985-B594-7853877FBB6A}" type="sibTrans" cxnId="{E26878CD-594A-4233-8FCD-57A351AFECE9}">
      <dgm:prSet/>
      <dgm:spPr/>
      <dgm:t>
        <a:bodyPr/>
        <a:lstStyle/>
        <a:p>
          <a:endParaRPr lang="en-US" sz="1400">
            <a:latin typeface="Soberana Sans" pitchFamily="50" charset="0"/>
          </a:endParaRPr>
        </a:p>
      </dgm:t>
    </dgm:pt>
    <dgm:pt modelId="{61EFAB8C-359E-4F4A-8A83-73C26B1F959F}" type="pres">
      <dgm:prSet presAssocID="{B7C1B0F1-B152-4ED6-BE2B-DDBE98C25BFA}" presName="Name0" presStyleCnt="0">
        <dgm:presLayoutVars>
          <dgm:dir/>
          <dgm:resizeHandles val="exact"/>
        </dgm:presLayoutVars>
      </dgm:prSet>
      <dgm:spPr/>
    </dgm:pt>
    <dgm:pt modelId="{78B575B0-7D5E-4290-B825-7FFFD28BB8C7}" type="pres">
      <dgm:prSet presAssocID="{358A1712-72A8-4495-BA5B-2114BC86A168}" presName="node" presStyleLbl="node1" presStyleIdx="0" presStyleCnt="5">
        <dgm:presLayoutVars>
          <dgm:bulletEnabled val="1"/>
        </dgm:presLayoutVars>
      </dgm:prSet>
      <dgm:spPr/>
      <dgm:t>
        <a:bodyPr/>
        <a:lstStyle/>
        <a:p>
          <a:endParaRPr lang="en-US"/>
        </a:p>
      </dgm:t>
    </dgm:pt>
    <dgm:pt modelId="{3069CA62-2D80-4BFB-8985-9F1CD2654977}" type="pres">
      <dgm:prSet presAssocID="{3CE30827-DFA3-4D14-9613-54191D1E34DE}" presName="sibTrans" presStyleLbl="sibTrans2D1" presStyleIdx="0" presStyleCnt="4"/>
      <dgm:spPr/>
      <dgm:t>
        <a:bodyPr/>
        <a:lstStyle/>
        <a:p>
          <a:endParaRPr lang="en-US"/>
        </a:p>
      </dgm:t>
    </dgm:pt>
    <dgm:pt modelId="{9110D484-E11C-4DE1-96B8-AFAE5E05022F}" type="pres">
      <dgm:prSet presAssocID="{3CE30827-DFA3-4D14-9613-54191D1E34DE}" presName="connectorText" presStyleLbl="sibTrans2D1" presStyleIdx="0" presStyleCnt="4"/>
      <dgm:spPr/>
      <dgm:t>
        <a:bodyPr/>
        <a:lstStyle/>
        <a:p>
          <a:endParaRPr lang="en-US"/>
        </a:p>
      </dgm:t>
    </dgm:pt>
    <dgm:pt modelId="{438300EC-C812-40C5-995F-357B52CAD270}" type="pres">
      <dgm:prSet presAssocID="{6C8B9143-CEA5-4F75-B262-00EB434581F5}" presName="node" presStyleLbl="node1" presStyleIdx="1" presStyleCnt="5">
        <dgm:presLayoutVars>
          <dgm:bulletEnabled val="1"/>
        </dgm:presLayoutVars>
      </dgm:prSet>
      <dgm:spPr/>
      <dgm:t>
        <a:bodyPr/>
        <a:lstStyle/>
        <a:p>
          <a:endParaRPr lang="en-US"/>
        </a:p>
      </dgm:t>
    </dgm:pt>
    <dgm:pt modelId="{1216AC57-E3E8-4996-BC98-048B4AEF08B5}" type="pres">
      <dgm:prSet presAssocID="{7B80DFE7-57DF-4011-80EC-1042359C4523}" presName="sibTrans" presStyleLbl="sibTrans2D1" presStyleIdx="1" presStyleCnt="4"/>
      <dgm:spPr/>
      <dgm:t>
        <a:bodyPr/>
        <a:lstStyle/>
        <a:p>
          <a:endParaRPr lang="en-US"/>
        </a:p>
      </dgm:t>
    </dgm:pt>
    <dgm:pt modelId="{BDDEA312-2328-494C-B6EB-F05ACD168F0C}" type="pres">
      <dgm:prSet presAssocID="{7B80DFE7-57DF-4011-80EC-1042359C4523}" presName="connectorText" presStyleLbl="sibTrans2D1" presStyleIdx="1" presStyleCnt="4"/>
      <dgm:spPr/>
      <dgm:t>
        <a:bodyPr/>
        <a:lstStyle/>
        <a:p>
          <a:endParaRPr lang="en-US"/>
        </a:p>
      </dgm:t>
    </dgm:pt>
    <dgm:pt modelId="{C69494E7-8404-4835-A7BD-2A11204A2D1F}" type="pres">
      <dgm:prSet presAssocID="{D183B030-FDD8-4633-BB46-59C68188DE2C}" presName="node" presStyleLbl="node1" presStyleIdx="2" presStyleCnt="5">
        <dgm:presLayoutVars>
          <dgm:bulletEnabled val="1"/>
        </dgm:presLayoutVars>
      </dgm:prSet>
      <dgm:spPr/>
      <dgm:t>
        <a:bodyPr/>
        <a:lstStyle/>
        <a:p>
          <a:endParaRPr lang="en-US"/>
        </a:p>
      </dgm:t>
    </dgm:pt>
    <dgm:pt modelId="{06F13D11-1E8D-45DA-AF2A-7D9A32AF3F3F}" type="pres">
      <dgm:prSet presAssocID="{A2EC4B84-8BE2-468A-B9C0-DBF94AB856CD}" presName="sibTrans" presStyleLbl="sibTrans2D1" presStyleIdx="2" presStyleCnt="4"/>
      <dgm:spPr/>
      <dgm:t>
        <a:bodyPr/>
        <a:lstStyle/>
        <a:p>
          <a:endParaRPr lang="en-US"/>
        </a:p>
      </dgm:t>
    </dgm:pt>
    <dgm:pt modelId="{1EF77710-4FE0-41BC-B572-5E55E756AA3F}" type="pres">
      <dgm:prSet presAssocID="{A2EC4B84-8BE2-468A-B9C0-DBF94AB856CD}" presName="connectorText" presStyleLbl="sibTrans2D1" presStyleIdx="2" presStyleCnt="4"/>
      <dgm:spPr/>
      <dgm:t>
        <a:bodyPr/>
        <a:lstStyle/>
        <a:p>
          <a:endParaRPr lang="en-US"/>
        </a:p>
      </dgm:t>
    </dgm:pt>
    <dgm:pt modelId="{4532F77B-8FF6-4C8D-8C15-DAF537F66A0B}" type="pres">
      <dgm:prSet presAssocID="{B314E25E-3A0E-4EC3-9BB0-9BB75675F75B}" presName="node" presStyleLbl="node1" presStyleIdx="3" presStyleCnt="5">
        <dgm:presLayoutVars>
          <dgm:bulletEnabled val="1"/>
        </dgm:presLayoutVars>
      </dgm:prSet>
      <dgm:spPr/>
      <dgm:t>
        <a:bodyPr/>
        <a:lstStyle/>
        <a:p>
          <a:endParaRPr lang="en-US"/>
        </a:p>
      </dgm:t>
    </dgm:pt>
    <dgm:pt modelId="{87896828-1AA4-4960-9991-2C0AE3F9F3B9}" type="pres">
      <dgm:prSet presAssocID="{E14AE587-EB3E-4A20-B211-8AD69648C5E0}" presName="sibTrans" presStyleLbl="sibTrans2D1" presStyleIdx="3" presStyleCnt="4"/>
      <dgm:spPr/>
      <dgm:t>
        <a:bodyPr/>
        <a:lstStyle/>
        <a:p>
          <a:endParaRPr lang="en-US"/>
        </a:p>
      </dgm:t>
    </dgm:pt>
    <dgm:pt modelId="{902666E1-DB54-44CE-8628-412964D79536}" type="pres">
      <dgm:prSet presAssocID="{E14AE587-EB3E-4A20-B211-8AD69648C5E0}" presName="connectorText" presStyleLbl="sibTrans2D1" presStyleIdx="3" presStyleCnt="4"/>
      <dgm:spPr/>
      <dgm:t>
        <a:bodyPr/>
        <a:lstStyle/>
        <a:p>
          <a:endParaRPr lang="en-US"/>
        </a:p>
      </dgm:t>
    </dgm:pt>
    <dgm:pt modelId="{C2548FDF-4CCB-4042-93DF-337AB5502BE6}" type="pres">
      <dgm:prSet presAssocID="{D4CAA81A-C7E8-419D-8880-F7883656B765}" presName="node" presStyleLbl="node1" presStyleIdx="4" presStyleCnt="5">
        <dgm:presLayoutVars>
          <dgm:bulletEnabled val="1"/>
        </dgm:presLayoutVars>
      </dgm:prSet>
      <dgm:spPr/>
      <dgm:t>
        <a:bodyPr/>
        <a:lstStyle/>
        <a:p>
          <a:endParaRPr lang="en-US"/>
        </a:p>
      </dgm:t>
    </dgm:pt>
  </dgm:ptLst>
  <dgm:cxnLst>
    <dgm:cxn modelId="{E26878CD-594A-4233-8FCD-57A351AFECE9}" srcId="{B7C1B0F1-B152-4ED6-BE2B-DDBE98C25BFA}" destId="{D4CAA81A-C7E8-419D-8880-F7883656B765}" srcOrd="4" destOrd="0" parTransId="{514F5173-A8D6-45AD-BF14-99EAD9848A97}" sibTransId="{31A26466-1F44-4985-B594-7853877FBB6A}"/>
    <dgm:cxn modelId="{A6448C10-03C8-4CDC-9FD1-85464332ECF4}" type="presOf" srcId="{3CE30827-DFA3-4D14-9613-54191D1E34DE}" destId="{3069CA62-2D80-4BFB-8985-9F1CD2654977}" srcOrd="0" destOrd="0" presId="urn:microsoft.com/office/officeart/2005/8/layout/process1"/>
    <dgm:cxn modelId="{06F1BD00-DF47-4578-A1DB-F102A5C07A16}" srcId="{B7C1B0F1-B152-4ED6-BE2B-DDBE98C25BFA}" destId="{D183B030-FDD8-4633-BB46-59C68188DE2C}" srcOrd="2" destOrd="0" parTransId="{37A2A06E-302D-40BC-A6E5-377590BACEB8}" sibTransId="{A2EC4B84-8BE2-468A-B9C0-DBF94AB856CD}"/>
    <dgm:cxn modelId="{E167D469-9D5E-4B97-9F63-361AEB40A699}" type="presOf" srcId="{D183B030-FDD8-4633-BB46-59C68188DE2C}" destId="{C69494E7-8404-4835-A7BD-2A11204A2D1F}" srcOrd="0" destOrd="0" presId="urn:microsoft.com/office/officeart/2005/8/layout/process1"/>
    <dgm:cxn modelId="{271401FB-1AED-442E-BEA3-FB1F00EA34BF}" type="presOf" srcId="{7B80DFE7-57DF-4011-80EC-1042359C4523}" destId="{BDDEA312-2328-494C-B6EB-F05ACD168F0C}" srcOrd="1" destOrd="0" presId="urn:microsoft.com/office/officeart/2005/8/layout/process1"/>
    <dgm:cxn modelId="{2FCFE774-E30C-457A-AB3A-00B2757BC3F9}" type="presOf" srcId="{D4CAA81A-C7E8-419D-8880-F7883656B765}" destId="{C2548FDF-4CCB-4042-93DF-337AB5502BE6}" srcOrd="0" destOrd="0" presId="urn:microsoft.com/office/officeart/2005/8/layout/process1"/>
    <dgm:cxn modelId="{784E0E77-7C74-475E-AE0B-56E266380A0F}" type="presOf" srcId="{358A1712-72A8-4495-BA5B-2114BC86A168}" destId="{78B575B0-7D5E-4290-B825-7FFFD28BB8C7}" srcOrd="0" destOrd="0" presId="urn:microsoft.com/office/officeart/2005/8/layout/process1"/>
    <dgm:cxn modelId="{7640CD0E-B51E-4C95-BC9C-F62A0CB8EE42}" type="presOf" srcId="{A2EC4B84-8BE2-468A-B9C0-DBF94AB856CD}" destId="{1EF77710-4FE0-41BC-B572-5E55E756AA3F}" srcOrd="1" destOrd="0" presId="urn:microsoft.com/office/officeart/2005/8/layout/process1"/>
    <dgm:cxn modelId="{5FBBE283-BF28-4FD9-933F-AAB7EE7C714C}" type="presOf" srcId="{7B80DFE7-57DF-4011-80EC-1042359C4523}" destId="{1216AC57-E3E8-4996-BC98-048B4AEF08B5}" srcOrd="0" destOrd="0" presId="urn:microsoft.com/office/officeart/2005/8/layout/process1"/>
    <dgm:cxn modelId="{C6A7BE6A-D80B-41DF-B93B-0D58E1B1BD81}" type="presOf" srcId="{E14AE587-EB3E-4A20-B211-8AD69648C5E0}" destId="{87896828-1AA4-4960-9991-2C0AE3F9F3B9}" srcOrd="0" destOrd="0" presId="urn:microsoft.com/office/officeart/2005/8/layout/process1"/>
    <dgm:cxn modelId="{D754E97B-BE15-4569-9E41-5089FD5F522E}" srcId="{B7C1B0F1-B152-4ED6-BE2B-DDBE98C25BFA}" destId="{B314E25E-3A0E-4EC3-9BB0-9BB75675F75B}" srcOrd="3" destOrd="0" parTransId="{4026BDB9-E858-4EF8-BD3C-B85ACB6D3AED}" sibTransId="{E14AE587-EB3E-4A20-B211-8AD69648C5E0}"/>
    <dgm:cxn modelId="{FD2ED35F-4D67-4F9B-8E28-852DFC0020DA}" srcId="{B7C1B0F1-B152-4ED6-BE2B-DDBE98C25BFA}" destId="{358A1712-72A8-4495-BA5B-2114BC86A168}" srcOrd="0" destOrd="0" parTransId="{76600DC3-27EE-4CAC-BD5F-596696BED2C2}" sibTransId="{3CE30827-DFA3-4D14-9613-54191D1E34DE}"/>
    <dgm:cxn modelId="{E60027B7-7463-4E7E-8B43-298655562A06}" type="presOf" srcId="{3CE30827-DFA3-4D14-9613-54191D1E34DE}" destId="{9110D484-E11C-4DE1-96B8-AFAE5E05022F}" srcOrd="1" destOrd="0" presId="urn:microsoft.com/office/officeart/2005/8/layout/process1"/>
    <dgm:cxn modelId="{2FC27B0A-C6FF-4E80-AB09-005A5F1B6174}" srcId="{B7C1B0F1-B152-4ED6-BE2B-DDBE98C25BFA}" destId="{6C8B9143-CEA5-4F75-B262-00EB434581F5}" srcOrd="1" destOrd="0" parTransId="{EE71D50F-C1E2-4298-8F3C-6308C06A6ED0}" sibTransId="{7B80DFE7-57DF-4011-80EC-1042359C4523}"/>
    <dgm:cxn modelId="{7EBCEF48-D043-4B8C-AF45-E353CC1DCBEF}" type="presOf" srcId="{B314E25E-3A0E-4EC3-9BB0-9BB75675F75B}" destId="{4532F77B-8FF6-4C8D-8C15-DAF537F66A0B}" srcOrd="0" destOrd="0" presId="urn:microsoft.com/office/officeart/2005/8/layout/process1"/>
    <dgm:cxn modelId="{63ED5659-4F51-4574-9C46-501FCE6E0D51}" type="presOf" srcId="{E14AE587-EB3E-4A20-B211-8AD69648C5E0}" destId="{902666E1-DB54-44CE-8628-412964D79536}" srcOrd="1" destOrd="0" presId="urn:microsoft.com/office/officeart/2005/8/layout/process1"/>
    <dgm:cxn modelId="{3F5E7F04-F646-4988-89EF-463B6331B42D}" type="presOf" srcId="{6C8B9143-CEA5-4F75-B262-00EB434581F5}" destId="{438300EC-C812-40C5-995F-357B52CAD270}" srcOrd="0" destOrd="0" presId="urn:microsoft.com/office/officeart/2005/8/layout/process1"/>
    <dgm:cxn modelId="{95F2FE6B-D78B-46CD-A5C8-4BFB281289D9}" type="presOf" srcId="{B7C1B0F1-B152-4ED6-BE2B-DDBE98C25BFA}" destId="{61EFAB8C-359E-4F4A-8A83-73C26B1F959F}" srcOrd="0" destOrd="0" presId="urn:microsoft.com/office/officeart/2005/8/layout/process1"/>
    <dgm:cxn modelId="{33FB993F-FDDA-42B8-912A-E51DA2695DB7}" type="presOf" srcId="{A2EC4B84-8BE2-468A-B9C0-DBF94AB856CD}" destId="{06F13D11-1E8D-45DA-AF2A-7D9A32AF3F3F}" srcOrd="0" destOrd="0" presId="urn:microsoft.com/office/officeart/2005/8/layout/process1"/>
    <dgm:cxn modelId="{6F9EB9A5-BB8A-423B-8F17-09BAC7A5EAA9}" type="presParOf" srcId="{61EFAB8C-359E-4F4A-8A83-73C26B1F959F}" destId="{78B575B0-7D5E-4290-B825-7FFFD28BB8C7}" srcOrd="0" destOrd="0" presId="urn:microsoft.com/office/officeart/2005/8/layout/process1"/>
    <dgm:cxn modelId="{05EF18A6-C3A2-46D9-BC15-891FC866D771}" type="presParOf" srcId="{61EFAB8C-359E-4F4A-8A83-73C26B1F959F}" destId="{3069CA62-2D80-4BFB-8985-9F1CD2654977}" srcOrd="1" destOrd="0" presId="urn:microsoft.com/office/officeart/2005/8/layout/process1"/>
    <dgm:cxn modelId="{A95635C2-A86C-4BBA-9911-4E5CD0CB41E0}" type="presParOf" srcId="{3069CA62-2D80-4BFB-8985-9F1CD2654977}" destId="{9110D484-E11C-4DE1-96B8-AFAE5E05022F}" srcOrd="0" destOrd="0" presId="urn:microsoft.com/office/officeart/2005/8/layout/process1"/>
    <dgm:cxn modelId="{EECD502D-F577-4EA4-B2CA-C0B5593FB8CB}" type="presParOf" srcId="{61EFAB8C-359E-4F4A-8A83-73C26B1F959F}" destId="{438300EC-C812-40C5-995F-357B52CAD270}" srcOrd="2" destOrd="0" presId="urn:microsoft.com/office/officeart/2005/8/layout/process1"/>
    <dgm:cxn modelId="{9D60B32D-7F70-4F9D-A60A-A76E3F770C1F}" type="presParOf" srcId="{61EFAB8C-359E-4F4A-8A83-73C26B1F959F}" destId="{1216AC57-E3E8-4996-BC98-048B4AEF08B5}" srcOrd="3" destOrd="0" presId="urn:microsoft.com/office/officeart/2005/8/layout/process1"/>
    <dgm:cxn modelId="{C12C3786-0948-43E2-BD6B-C509058E0E3C}" type="presParOf" srcId="{1216AC57-E3E8-4996-BC98-048B4AEF08B5}" destId="{BDDEA312-2328-494C-B6EB-F05ACD168F0C}" srcOrd="0" destOrd="0" presId="urn:microsoft.com/office/officeart/2005/8/layout/process1"/>
    <dgm:cxn modelId="{38E4A550-6703-48F2-98AA-79670369715E}" type="presParOf" srcId="{61EFAB8C-359E-4F4A-8A83-73C26B1F959F}" destId="{C69494E7-8404-4835-A7BD-2A11204A2D1F}" srcOrd="4" destOrd="0" presId="urn:microsoft.com/office/officeart/2005/8/layout/process1"/>
    <dgm:cxn modelId="{4464ECC8-0CE1-419C-93A1-F9982ABBC578}" type="presParOf" srcId="{61EFAB8C-359E-4F4A-8A83-73C26B1F959F}" destId="{06F13D11-1E8D-45DA-AF2A-7D9A32AF3F3F}" srcOrd="5" destOrd="0" presId="urn:microsoft.com/office/officeart/2005/8/layout/process1"/>
    <dgm:cxn modelId="{64BC59FD-EFEB-4787-AE5E-B1616092AF4E}" type="presParOf" srcId="{06F13D11-1E8D-45DA-AF2A-7D9A32AF3F3F}" destId="{1EF77710-4FE0-41BC-B572-5E55E756AA3F}" srcOrd="0" destOrd="0" presId="urn:microsoft.com/office/officeart/2005/8/layout/process1"/>
    <dgm:cxn modelId="{C29ED76F-79EB-465C-951C-54E893BEFFEE}" type="presParOf" srcId="{61EFAB8C-359E-4F4A-8A83-73C26B1F959F}" destId="{4532F77B-8FF6-4C8D-8C15-DAF537F66A0B}" srcOrd="6" destOrd="0" presId="urn:microsoft.com/office/officeart/2005/8/layout/process1"/>
    <dgm:cxn modelId="{A3F6FD43-D4D0-4D73-B788-198CE12B801A}" type="presParOf" srcId="{61EFAB8C-359E-4F4A-8A83-73C26B1F959F}" destId="{87896828-1AA4-4960-9991-2C0AE3F9F3B9}" srcOrd="7" destOrd="0" presId="urn:microsoft.com/office/officeart/2005/8/layout/process1"/>
    <dgm:cxn modelId="{63F993D0-6300-4121-B2FD-F87939CBB7EC}" type="presParOf" srcId="{87896828-1AA4-4960-9991-2C0AE3F9F3B9}" destId="{902666E1-DB54-44CE-8628-412964D79536}" srcOrd="0" destOrd="0" presId="urn:microsoft.com/office/officeart/2005/8/layout/process1"/>
    <dgm:cxn modelId="{73F656E3-AE18-4B4E-9283-24009F618C9E}" type="presParOf" srcId="{61EFAB8C-359E-4F4A-8A83-73C26B1F959F}" destId="{C2548FDF-4CCB-4042-93DF-337AB5502BE6}" srcOrd="8" destOrd="0" presId="urn:microsoft.com/office/officeart/2005/8/layout/process1"/>
  </dgm:cxnLst>
  <dgm:bg/>
  <dgm:whole/>
  <dgm:extLst>
    <a:ext uri="http://schemas.microsoft.com/office/drawing/2008/diagram">
      <dsp:dataModelExt xmlns:dsp="http://schemas.microsoft.com/office/drawing/2008/diagram" xmlns="" relId="rId5"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2A536CDF-6759-4D10-A9B0-2CC50FC3A0E5}" type="datetimeFigureOut">
              <a:rPr lang="es-MX"/>
              <a:pPr>
                <a:defRPr/>
              </a:pPr>
              <a:t>25/11/2016</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MX" noProof="0" smtClean="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MX" noProof="0" smtClean="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262CBEF1-8B7D-4BC0-A94B-EB517BE89817}" type="slidenum">
              <a:rPr lang="es-MX"/>
              <a:pPr>
                <a:defRPr/>
              </a:pPr>
              <a:t>‹Nº›</a:t>
            </a:fld>
            <a:endParaRPr lang="es-MX"/>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srcRect/>
          <a:stretch>
            <a:fillRect/>
          </a:stretch>
        </p:blipFill>
        <p:spPr bwMode="auto">
          <a:xfrm>
            <a:off x="0" y="858838"/>
            <a:ext cx="9144000" cy="6081712"/>
          </a:xfrm>
          <a:prstGeom prst="rect">
            <a:avLst/>
          </a:prstGeom>
          <a:noFill/>
          <a:ln w="9525">
            <a:noFill/>
            <a:miter lim="800000"/>
            <a:headEnd/>
            <a:tailEnd/>
          </a:ln>
        </p:spPr>
      </p:pic>
      <p:pic>
        <p:nvPicPr>
          <p:cNvPr id="3" name="Imagen 3" descr="SomosSAT.gif"/>
          <p:cNvPicPr>
            <a:picLocks noChangeAspect="1"/>
          </p:cNvPicPr>
          <p:nvPr userDrawn="1"/>
        </p:nvPicPr>
        <p:blipFill>
          <a:blip r:embed="rId3"/>
          <a:srcRect/>
          <a:stretch>
            <a:fillRect/>
          </a:stretch>
        </p:blipFill>
        <p:spPr bwMode="auto">
          <a:xfrm>
            <a:off x="7631113" y="6270625"/>
            <a:ext cx="1098550" cy="617538"/>
          </a:xfrm>
          <a:prstGeom prst="rect">
            <a:avLst/>
          </a:prstGeom>
          <a:noFill/>
          <a:ln w="9525">
            <a:noFill/>
            <a:miter lim="800000"/>
            <a:headEnd/>
            <a:tailEnd/>
          </a:ln>
        </p:spPr>
      </p:pic>
      <p:pic>
        <p:nvPicPr>
          <p:cNvPr id="4" name="Imagen 5" descr="Logos-Institcionales-01.png"/>
          <p:cNvPicPr>
            <a:picLocks noChangeAspect="1"/>
          </p:cNvPicPr>
          <p:nvPr userDrawn="1"/>
        </p:nvPicPr>
        <p:blipFill>
          <a:blip r:embed="rId4"/>
          <a:srcRect/>
          <a:stretch>
            <a:fillRect/>
          </a:stretch>
        </p:blipFill>
        <p:spPr bwMode="auto">
          <a:xfrm>
            <a:off x="2438400" y="66675"/>
            <a:ext cx="4267200" cy="771525"/>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srcRect/>
          <a:stretch>
            <a:fillRect/>
          </a:stretch>
        </p:blipFill>
        <p:spPr bwMode="auto">
          <a:xfrm>
            <a:off x="-19050" y="-14288"/>
            <a:ext cx="9274175" cy="7123113"/>
          </a:xfrm>
          <a:prstGeom prst="rect">
            <a:avLst/>
          </a:prstGeom>
          <a:noFill/>
          <a:ln w="9525">
            <a:noFill/>
            <a:miter lim="800000"/>
            <a:headEnd/>
            <a:tailEnd/>
          </a:ln>
        </p:spPr>
      </p:pic>
      <p:pic>
        <p:nvPicPr>
          <p:cNvPr id="3" name="Imagen 3" descr="SomosSAT.gif"/>
          <p:cNvPicPr>
            <a:picLocks noChangeAspect="1"/>
          </p:cNvPicPr>
          <p:nvPr userDrawn="1"/>
        </p:nvPicPr>
        <p:blipFill>
          <a:blip r:embed="rId3"/>
          <a:srcRect/>
          <a:stretch>
            <a:fillRect/>
          </a:stretch>
        </p:blipFill>
        <p:spPr bwMode="auto">
          <a:xfrm>
            <a:off x="7970838" y="6078538"/>
            <a:ext cx="1098550" cy="617537"/>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ítulo y objetos">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srcRect/>
          <a:stretch>
            <a:fillRect/>
          </a:stretch>
        </p:blipFill>
        <p:spPr bwMode="auto">
          <a:xfrm>
            <a:off x="0" y="0"/>
            <a:ext cx="9236075" cy="6845300"/>
          </a:xfrm>
          <a:prstGeom prst="rect">
            <a:avLst/>
          </a:prstGeom>
          <a:noFill/>
          <a:ln w="9525">
            <a:noFill/>
            <a:miter lim="800000"/>
            <a:headEnd/>
            <a:tailEnd/>
          </a:ln>
        </p:spPr>
      </p:pic>
      <p:sp>
        <p:nvSpPr>
          <p:cNvPr id="3" name="2 Rectángulo"/>
          <p:cNvSpPr/>
          <p:nvPr userDrawn="1"/>
        </p:nvSpPr>
        <p:spPr>
          <a:xfrm>
            <a:off x="0" y="6350"/>
            <a:ext cx="6181725" cy="981075"/>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latin typeface="Soberana Sans" pitchFamily="50"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ítulo y objetos">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Título y objetos">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80" r:id="rId1"/>
    <p:sldLayoutId id="2147483881" r:id="rId2"/>
    <p:sldLayoutId id="2147483879" r:id="rId3"/>
    <p:sldLayoutId id="2147483882" r:id="rId4"/>
    <p:sldLayoutId id="2147483883" r:id="rId5"/>
    <p:sldLayoutId id="2147483884" r:id="rId6"/>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MS PGothic" pitchFamily="34" charset="-128"/>
        </a:defRPr>
      </a:lvl6pPr>
      <a:lvl7pPr marL="914400" algn="ctr" defTabSz="457200" rtl="0" fontAlgn="base">
        <a:spcBef>
          <a:spcPct val="0"/>
        </a:spcBef>
        <a:spcAft>
          <a:spcPct val="0"/>
        </a:spcAft>
        <a:defRPr sz="4400">
          <a:solidFill>
            <a:schemeClr val="tx1"/>
          </a:solidFill>
          <a:latin typeface="Calibri" pitchFamily="34" charset="0"/>
          <a:ea typeface="MS PGothic" pitchFamily="34" charset="-128"/>
        </a:defRPr>
      </a:lvl7pPr>
      <a:lvl8pPr marL="1371600" algn="ctr" defTabSz="457200" rtl="0" fontAlgn="base">
        <a:spcBef>
          <a:spcPct val="0"/>
        </a:spcBef>
        <a:spcAft>
          <a:spcPct val="0"/>
        </a:spcAft>
        <a:defRPr sz="4400">
          <a:solidFill>
            <a:schemeClr val="tx1"/>
          </a:solidFill>
          <a:latin typeface="Calibri" pitchFamily="34" charset="0"/>
          <a:ea typeface="MS PGothic" pitchFamily="34" charset="-128"/>
        </a:defRPr>
      </a:lvl8pPr>
      <a:lvl9pPr marL="1828800" algn="ctr" defTabSz="45720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14.png"/><Relationship Id="rId3" Type="http://schemas.openxmlformats.org/officeDocument/2006/relationships/diagramLayout" Target="../diagrams/layout1.xml"/><Relationship Id="rId7" Type="http://schemas.openxmlformats.org/officeDocument/2006/relationships/image" Target="../media/image21.jpeg"/><Relationship Id="rId12" Type="http://schemas.openxmlformats.org/officeDocument/2006/relationships/image" Target="../media/image1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hyperlink" Target="http://www.google.com.mx/imgres?um=1&amp;safe=off&amp;rls=com.microsoft:es-mx:IE-SearchBox&amp;rlz=1I7RLTB_esMX544&amp;hl=es-419&amp;biw=1093&amp;bih=493&amp;tbm=isch&amp;tbnid=ktU2vA-NyE5iqM:&amp;imgrefurl=http://tashtwo.deviantart.com/art/Camion-114334195&amp;docid=_YN8KCHBsuYTjM&amp;imgurl=http://th00.deviantart.net/fs44/PRE/f/2009/058/2/4/Camion_by_Tashtwo.jpg&amp;w=1078&amp;h=741&amp;ei=sMI8UsL9I6fo2gWi_4CQDA&amp;zoom=1&amp;iact=hc&amp;vpx=188&amp;vpy=190&amp;dur=2528&amp;hovh=186&amp;hovw=271&amp;tx=162&amp;ty=108&amp;page=5&amp;tbnh=137&amp;tbnw=200&amp;start=55&amp;ndsp=15&amp;ved=1t:429,r:56,s:0,i:255" TargetMode="External"/><Relationship Id="rId11" Type="http://schemas.openxmlformats.org/officeDocument/2006/relationships/image" Target="../media/image25.png"/><Relationship Id="rId5" Type="http://schemas.openxmlformats.org/officeDocument/2006/relationships/diagramColors" Target="../diagrams/colors1.xml"/><Relationship Id="rId10" Type="http://schemas.openxmlformats.org/officeDocument/2006/relationships/image" Target="../media/image24.png"/><Relationship Id="rId4" Type="http://schemas.openxmlformats.org/officeDocument/2006/relationships/diagramQuickStyle" Target="../diagrams/quickStyle1.xml"/><Relationship Id="rId9"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14.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www.sat.gob.mx/"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ítulo 2"/>
          <p:cNvSpPr txBox="1">
            <a:spLocks/>
          </p:cNvSpPr>
          <p:nvPr/>
        </p:nvSpPr>
        <p:spPr bwMode="auto">
          <a:xfrm>
            <a:off x="223838" y="2865438"/>
            <a:ext cx="3560762" cy="876300"/>
          </a:xfrm>
          <a:prstGeom prst="rect">
            <a:avLst/>
          </a:prstGeom>
          <a:noFill/>
          <a:ln w="9525">
            <a:noFill/>
            <a:miter lim="800000"/>
            <a:headEnd/>
            <a:tailEnd/>
          </a:ln>
        </p:spPr>
        <p:txBody>
          <a:bodyPr/>
          <a:lstStyle/>
          <a:p>
            <a:pPr>
              <a:spcBef>
                <a:spcPct val="20000"/>
              </a:spcBef>
              <a:buFont typeface="Arial" charset="0"/>
              <a:buNone/>
            </a:pPr>
            <a:endParaRPr lang="es-ES" altLang="es-MX" sz="3000">
              <a:latin typeface="Soberana Sans Light" pitchFamily="50" charset="0"/>
            </a:endParaRPr>
          </a:p>
        </p:txBody>
      </p:sp>
      <p:sp>
        <p:nvSpPr>
          <p:cNvPr id="4099" name="Subtítulo 2"/>
          <p:cNvSpPr txBox="1">
            <a:spLocks/>
          </p:cNvSpPr>
          <p:nvPr/>
        </p:nvSpPr>
        <p:spPr bwMode="auto">
          <a:xfrm>
            <a:off x="5478463" y="6015038"/>
            <a:ext cx="3560762" cy="438150"/>
          </a:xfrm>
          <a:prstGeom prst="rect">
            <a:avLst/>
          </a:prstGeom>
          <a:noFill/>
          <a:ln w="9525">
            <a:noFill/>
            <a:miter lim="800000"/>
            <a:headEnd/>
            <a:tailEnd/>
          </a:ln>
        </p:spPr>
        <p:txBody>
          <a:bodyPr/>
          <a:lstStyle/>
          <a:p>
            <a:pPr algn="r">
              <a:spcBef>
                <a:spcPct val="20000"/>
              </a:spcBef>
              <a:buFont typeface="Arial" charset="0"/>
              <a:buNone/>
            </a:pPr>
            <a:r>
              <a:rPr lang="es-ES" altLang="es-MX" sz="2000">
                <a:latin typeface="Soberana Sans Light" pitchFamily="50" charset="0"/>
              </a:rPr>
              <a:t>Noviembre, 2016</a:t>
            </a:r>
          </a:p>
        </p:txBody>
      </p:sp>
      <p:sp>
        <p:nvSpPr>
          <p:cNvPr id="4100" name="Subtítulo 2"/>
          <p:cNvSpPr txBox="1">
            <a:spLocks/>
          </p:cNvSpPr>
          <p:nvPr/>
        </p:nvSpPr>
        <p:spPr bwMode="auto">
          <a:xfrm>
            <a:off x="223838" y="1362075"/>
            <a:ext cx="4191000" cy="1381125"/>
          </a:xfrm>
          <a:prstGeom prst="rect">
            <a:avLst/>
          </a:prstGeom>
          <a:noFill/>
          <a:ln w="9525">
            <a:noFill/>
            <a:miter lim="800000"/>
            <a:headEnd/>
            <a:tailEnd/>
          </a:ln>
        </p:spPr>
        <p:txBody>
          <a:bodyPr/>
          <a:lstStyle/>
          <a:p>
            <a:pPr>
              <a:spcBef>
                <a:spcPct val="20000"/>
              </a:spcBef>
              <a:buFont typeface="Arial" charset="0"/>
              <a:buNone/>
            </a:pPr>
            <a:r>
              <a:rPr lang="es-ES" altLang="es-MX" sz="3600" b="1">
                <a:latin typeface="Soberana Sans Light" pitchFamily="50" charset="0"/>
              </a:rPr>
              <a:t>Modernización de procesos para el comercio exterior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b="26228"/>
          <a:stretch>
            <a:fillRect/>
          </a:stretch>
        </p:blipFill>
        <p:spPr bwMode="auto">
          <a:xfrm>
            <a:off x="2949575" y="3652838"/>
            <a:ext cx="4508500" cy="3173412"/>
          </a:xfrm>
          <a:prstGeom prst="rect">
            <a:avLst/>
          </a:prstGeom>
          <a:noFill/>
          <a:ln w="9525">
            <a:noFill/>
            <a:miter lim="800000"/>
            <a:headEnd/>
            <a:tailEnd/>
          </a:ln>
        </p:spPr>
      </p:pic>
      <p:sp>
        <p:nvSpPr>
          <p:cNvPr id="3" name="2 CuadroTexto"/>
          <p:cNvSpPr txBox="1"/>
          <p:nvPr/>
        </p:nvSpPr>
        <p:spPr>
          <a:xfrm>
            <a:off x="1000125" y="1584325"/>
            <a:ext cx="6543675" cy="646113"/>
          </a:xfrm>
          <a:prstGeom prst="rect">
            <a:avLst/>
          </a:prstGeom>
          <a:noFill/>
        </p:spPr>
        <p:txBody>
          <a:bodyPr>
            <a:spAutoFit/>
          </a:bodyPr>
          <a:lstStyle/>
          <a:p>
            <a:pPr>
              <a:defRPr/>
            </a:pPr>
            <a:r>
              <a:rPr lang="es-MX" dirty="0">
                <a:solidFill>
                  <a:schemeClr val="tx1">
                    <a:lumMod val="75000"/>
                    <a:lumOff val="25000"/>
                  </a:schemeClr>
                </a:solidFill>
                <a:latin typeface="Soberana Sans Light" pitchFamily="50" charset="0"/>
              </a:rPr>
              <a:t>B. Integración de la información por medio de un archivo de hoja de datos Excel.</a:t>
            </a:r>
          </a:p>
        </p:txBody>
      </p:sp>
      <p:grpSp>
        <p:nvGrpSpPr>
          <p:cNvPr id="13316" name="4 Grupo"/>
          <p:cNvGrpSpPr>
            <a:grpSpLocks/>
          </p:cNvGrpSpPr>
          <p:nvPr/>
        </p:nvGrpSpPr>
        <p:grpSpPr bwMode="auto">
          <a:xfrm>
            <a:off x="1030288" y="2497138"/>
            <a:ext cx="2020887" cy="3763962"/>
            <a:chOff x="283715" y="1635270"/>
            <a:chExt cx="2694770" cy="4017384"/>
          </a:xfrm>
        </p:grpSpPr>
        <p:sp>
          <p:nvSpPr>
            <p:cNvPr id="6" name="5 Flecha curvada hacia abajo"/>
            <p:cNvSpPr/>
            <p:nvPr/>
          </p:nvSpPr>
          <p:spPr>
            <a:xfrm rot="15905815" flipH="1">
              <a:off x="5261" y="2679430"/>
              <a:ext cx="3548040" cy="2398409"/>
            </a:xfrm>
            <a:prstGeom prst="curvedDownArrow">
              <a:avLst>
                <a:gd name="adj1" fmla="val 32384"/>
                <a:gd name="adj2" fmla="val 50000"/>
                <a:gd name="adj3" fmla="val 25000"/>
              </a:avLst>
            </a:prstGeom>
            <a:solidFill>
              <a:srgbClr val="006600">
                <a:alpha val="50196"/>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MX" dirty="0">
                <a:solidFill>
                  <a:schemeClr val="tx1">
                    <a:lumMod val="75000"/>
                    <a:lumOff val="25000"/>
                  </a:schemeClr>
                </a:solidFill>
              </a:endParaRPr>
            </a:p>
          </p:txBody>
        </p:sp>
        <p:pic>
          <p:nvPicPr>
            <p:cNvPr id="7" name="6 Imagen"/>
            <p:cNvPicPr>
              <a:picLocks noChangeAspect="1"/>
            </p:cNvPicPr>
            <p:nvPr/>
          </p:nvPicPr>
          <p:blipFill>
            <a:blip r:embed="rId3"/>
            <a:stretch>
              <a:fillRect/>
            </a:stretch>
          </p:blipFill>
          <p:spPr>
            <a:xfrm>
              <a:off x="283715" y="1635270"/>
              <a:ext cx="503814" cy="504926"/>
            </a:xfrm>
            <a:prstGeom prst="rect">
              <a:avLst/>
            </a:prstGeom>
            <a:effectLst>
              <a:outerShdw blurRad="50800" dist="38100" dir="5400000" algn="t" rotWithShape="0">
                <a:prstClr val="black">
                  <a:alpha val="40000"/>
                </a:prstClr>
              </a:outerShdw>
            </a:effectLst>
          </p:spPr>
        </p:pic>
      </p:grpSp>
      <p:pic>
        <p:nvPicPr>
          <p:cNvPr id="13317" name="Imagen 8"/>
          <p:cNvPicPr>
            <a:picLocks noChangeAspect="1"/>
          </p:cNvPicPr>
          <p:nvPr/>
        </p:nvPicPr>
        <p:blipFill>
          <a:blip r:embed="rId4"/>
          <a:srcRect/>
          <a:stretch>
            <a:fillRect/>
          </a:stretch>
        </p:blipFill>
        <p:spPr bwMode="auto">
          <a:xfrm>
            <a:off x="1371600" y="2419350"/>
            <a:ext cx="6470650" cy="1114425"/>
          </a:xfrm>
          <a:prstGeom prst="rect">
            <a:avLst/>
          </a:prstGeom>
          <a:noFill/>
          <a:ln w="9525">
            <a:noFill/>
            <a:miter lim="800000"/>
            <a:headEnd/>
            <a:tailEnd/>
          </a:ln>
        </p:spPr>
      </p:pic>
      <p:sp>
        <p:nvSpPr>
          <p:cNvPr id="13318" name="1 Título"/>
          <p:cNvSpPr txBox="1">
            <a:spLocks/>
          </p:cNvSpPr>
          <p:nvPr/>
        </p:nvSpPr>
        <p:spPr bwMode="auto">
          <a:xfrm>
            <a:off x="288925" y="881063"/>
            <a:ext cx="8104188" cy="842962"/>
          </a:xfrm>
          <a:prstGeom prst="rect">
            <a:avLst/>
          </a:prstGeom>
          <a:noFill/>
          <a:ln w="9525">
            <a:noFill/>
            <a:miter lim="800000"/>
            <a:headEnd/>
            <a:tailEnd/>
          </a:ln>
        </p:spPr>
        <p:txBody>
          <a:bodyPr anchor="ctr"/>
          <a:lstStyle/>
          <a:p>
            <a:pPr eaLnBrk="0" hangingPunct="0">
              <a:lnSpc>
                <a:spcPts val="2200"/>
              </a:lnSpc>
            </a:pPr>
            <a:r>
              <a:rPr lang="es-MX" sz="2800" b="1">
                <a:latin typeface="Soberana Sans Light" pitchFamily="50" charset="0"/>
              </a:rPr>
              <a:t>Formulario de integración de pedimentos</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txBox="1">
            <a:spLocks/>
          </p:cNvSpPr>
          <p:nvPr/>
        </p:nvSpPr>
        <p:spPr bwMode="auto">
          <a:xfrm>
            <a:off x="474663" y="862013"/>
            <a:ext cx="7886700" cy="722312"/>
          </a:xfrm>
          <a:prstGeom prst="rect">
            <a:avLst/>
          </a:prstGeom>
          <a:noFill/>
          <a:ln w="9525">
            <a:noFill/>
            <a:miter lim="800000"/>
            <a:headEnd/>
            <a:tailEnd/>
          </a:ln>
        </p:spPr>
        <p:txBody>
          <a:bodyPr anchor="ctr"/>
          <a:lstStyle/>
          <a:p>
            <a:pPr eaLnBrk="0" hangingPunct="0">
              <a:lnSpc>
                <a:spcPts val="2200"/>
              </a:lnSpc>
            </a:pPr>
            <a:r>
              <a:rPr lang="es-MX" sz="2800" b="1">
                <a:latin typeface="Soberana Sans Light" pitchFamily="50" charset="0"/>
              </a:rPr>
              <a:t>Firmado del Agente Aduanal</a:t>
            </a:r>
            <a:endParaRPr lang="en-US" sz="2800" b="1">
              <a:latin typeface="Soberana Sans Light" pitchFamily="50" charset="0"/>
            </a:endParaRPr>
          </a:p>
        </p:txBody>
      </p:sp>
      <p:pic>
        <p:nvPicPr>
          <p:cNvPr id="14339" name="Picture 6"/>
          <p:cNvPicPr>
            <a:picLocks noChangeAspect="1" noChangeArrowheads="1"/>
          </p:cNvPicPr>
          <p:nvPr/>
        </p:nvPicPr>
        <p:blipFill>
          <a:blip r:embed="rId2"/>
          <a:srcRect b="4282"/>
          <a:stretch>
            <a:fillRect/>
          </a:stretch>
        </p:blipFill>
        <p:spPr bwMode="auto">
          <a:xfrm>
            <a:off x="979488" y="1822450"/>
            <a:ext cx="6878637" cy="5035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Título"/>
          <p:cNvSpPr txBox="1">
            <a:spLocks/>
          </p:cNvSpPr>
          <p:nvPr/>
        </p:nvSpPr>
        <p:spPr bwMode="auto">
          <a:xfrm>
            <a:off x="342900" y="658813"/>
            <a:ext cx="7399338" cy="646112"/>
          </a:xfrm>
          <a:prstGeom prst="rect">
            <a:avLst/>
          </a:prstGeom>
          <a:noFill/>
          <a:ln w="9525">
            <a:noFill/>
            <a:miter lim="800000"/>
            <a:headEnd/>
            <a:tailEnd/>
          </a:ln>
        </p:spPr>
        <p:txBody>
          <a:bodyPr anchor="ctr"/>
          <a:lstStyle/>
          <a:p>
            <a:pPr eaLnBrk="0" hangingPunct="0">
              <a:lnSpc>
                <a:spcPts val="2200"/>
              </a:lnSpc>
            </a:pPr>
            <a:r>
              <a:rPr lang="es-MX" sz="2800" b="1">
                <a:latin typeface="Soberana Sans Light" pitchFamily="50" charset="0"/>
              </a:rPr>
              <a:t>Generación de DODA-QR</a:t>
            </a:r>
          </a:p>
        </p:txBody>
      </p:sp>
      <p:grpSp>
        <p:nvGrpSpPr>
          <p:cNvPr id="15363" name="Grupo 5"/>
          <p:cNvGrpSpPr>
            <a:grpSpLocks/>
          </p:cNvGrpSpPr>
          <p:nvPr/>
        </p:nvGrpSpPr>
        <p:grpSpPr bwMode="auto">
          <a:xfrm>
            <a:off x="519113" y="1173163"/>
            <a:ext cx="6100762" cy="5273675"/>
            <a:chOff x="2113028" y="145774"/>
            <a:chExt cx="8099034" cy="6614802"/>
          </a:xfrm>
        </p:grpSpPr>
        <p:pic>
          <p:nvPicPr>
            <p:cNvPr id="15364" name="Imagen 6"/>
            <p:cNvPicPr>
              <a:picLocks noChangeAspect="1"/>
            </p:cNvPicPr>
            <p:nvPr/>
          </p:nvPicPr>
          <p:blipFill>
            <a:blip r:embed="rId2"/>
            <a:srcRect/>
            <a:stretch>
              <a:fillRect/>
            </a:stretch>
          </p:blipFill>
          <p:spPr bwMode="auto">
            <a:xfrm>
              <a:off x="2113028" y="145774"/>
              <a:ext cx="8099034" cy="5342436"/>
            </a:xfrm>
            <a:prstGeom prst="rect">
              <a:avLst/>
            </a:prstGeom>
            <a:noFill/>
            <a:ln w="9525">
              <a:noFill/>
              <a:miter lim="800000"/>
              <a:headEnd/>
              <a:tailEnd/>
            </a:ln>
          </p:spPr>
        </p:pic>
        <p:pic>
          <p:nvPicPr>
            <p:cNvPr id="15365" name="Imagen 7"/>
            <p:cNvPicPr>
              <a:picLocks noChangeAspect="1"/>
            </p:cNvPicPr>
            <p:nvPr/>
          </p:nvPicPr>
          <p:blipFill>
            <a:blip r:embed="rId3"/>
            <a:srcRect/>
            <a:stretch>
              <a:fillRect/>
            </a:stretch>
          </p:blipFill>
          <p:spPr bwMode="auto">
            <a:xfrm>
              <a:off x="2139532" y="5457769"/>
              <a:ext cx="8056891" cy="1302807"/>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Título"/>
          <p:cNvSpPr txBox="1">
            <a:spLocks/>
          </p:cNvSpPr>
          <p:nvPr/>
        </p:nvSpPr>
        <p:spPr bwMode="auto">
          <a:xfrm>
            <a:off x="450850" y="741363"/>
            <a:ext cx="6891338" cy="1060450"/>
          </a:xfrm>
          <a:prstGeom prst="rect">
            <a:avLst/>
          </a:prstGeom>
          <a:noFill/>
          <a:ln w="9525">
            <a:noFill/>
            <a:miter lim="800000"/>
            <a:headEnd/>
            <a:tailEnd/>
          </a:ln>
        </p:spPr>
        <p:txBody>
          <a:bodyPr anchor="ctr"/>
          <a:lstStyle/>
          <a:p>
            <a:pPr eaLnBrk="0" hangingPunct="0">
              <a:lnSpc>
                <a:spcPts val="2900"/>
              </a:lnSpc>
            </a:pPr>
            <a:r>
              <a:rPr lang="es-MX" sz="2800" b="1">
                <a:latin typeface="Soberana Sans Light" pitchFamily="50" charset="0"/>
              </a:rPr>
              <a:t>Módulo de administración del documento DODA-QR</a:t>
            </a:r>
          </a:p>
        </p:txBody>
      </p:sp>
      <p:pic>
        <p:nvPicPr>
          <p:cNvPr id="16387" name="Picture 3"/>
          <p:cNvPicPr>
            <a:picLocks noChangeAspect="1" noChangeArrowheads="1"/>
          </p:cNvPicPr>
          <p:nvPr/>
        </p:nvPicPr>
        <p:blipFill>
          <a:blip r:embed="rId2"/>
          <a:srcRect/>
          <a:stretch>
            <a:fillRect/>
          </a:stretch>
        </p:blipFill>
        <p:spPr bwMode="auto">
          <a:xfrm>
            <a:off x="1651000" y="1609725"/>
            <a:ext cx="6315075" cy="53435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1241425" y="1692275"/>
            <a:ext cx="6905625" cy="5024438"/>
          </a:xfrm>
          <a:prstGeom prst="rect">
            <a:avLst/>
          </a:prstGeom>
          <a:noFill/>
          <a:ln w="9525">
            <a:noFill/>
            <a:miter lim="800000"/>
            <a:headEnd/>
            <a:tailEnd/>
          </a:ln>
        </p:spPr>
      </p:pic>
      <p:sp>
        <p:nvSpPr>
          <p:cNvPr id="17411" name="1 Título"/>
          <p:cNvSpPr txBox="1">
            <a:spLocks/>
          </p:cNvSpPr>
          <p:nvPr/>
        </p:nvSpPr>
        <p:spPr bwMode="auto">
          <a:xfrm>
            <a:off x="450850" y="741363"/>
            <a:ext cx="6891338" cy="1060450"/>
          </a:xfrm>
          <a:prstGeom prst="rect">
            <a:avLst/>
          </a:prstGeom>
          <a:noFill/>
          <a:ln w="9525">
            <a:noFill/>
            <a:miter lim="800000"/>
            <a:headEnd/>
            <a:tailEnd/>
          </a:ln>
        </p:spPr>
        <p:txBody>
          <a:bodyPr anchor="ctr"/>
          <a:lstStyle/>
          <a:p>
            <a:pPr eaLnBrk="0" hangingPunct="0">
              <a:lnSpc>
                <a:spcPts val="2900"/>
              </a:lnSpc>
            </a:pPr>
            <a:r>
              <a:rPr lang="es-MX" sz="2800" b="1">
                <a:latin typeface="Soberana Sans Light" pitchFamily="50" charset="0"/>
              </a:rPr>
              <a:t>Módulo de administración del documento DODA-QR</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Título"/>
          <p:cNvSpPr txBox="1">
            <a:spLocks/>
          </p:cNvSpPr>
          <p:nvPr/>
        </p:nvSpPr>
        <p:spPr bwMode="auto">
          <a:xfrm>
            <a:off x="450850" y="928688"/>
            <a:ext cx="6172200" cy="677862"/>
          </a:xfrm>
          <a:prstGeom prst="rect">
            <a:avLst/>
          </a:prstGeom>
          <a:noFill/>
          <a:ln w="9525">
            <a:noFill/>
            <a:miter lim="800000"/>
            <a:headEnd/>
            <a:tailEnd/>
          </a:ln>
        </p:spPr>
        <p:txBody>
          <a:bodyPr anchor="ctr"/>
          <a:lstStyle/>
          <a:p>
            <a:pPr defTabSz="914400">
              <a:lnSpc>
                <a:spcPct val="90000"/>
              </a:lnSpc>
            </a:pPr>
            <a:r>
              <a:rPr lang="es-MX" sz="2800" b="1">
                <a:latin typeface="Soberana Sans Light" pitchFamily="50" charset="0"/>
              </a:rPr>
              <a:t>Consulta de DODA-QR Aduanas</a:t>
            </a:r>
          </a:p>
        </p:txBody>
      </p:sp>
      <p:pic>
        <p:nvPicPr>
          <p:cNvPr id="18435" name="Picture 4"/>
          <p:cNvPicPr>
            <a:picLocks noChangeAspect="1" noChangeArrowheads="1"/>
          </p:cNvPicPr>
          <p:nvPr/>
        </p:nvPicPr>
        <p:blipFill>
          <a:blip r:embed="rId2"/>
          <a:srcRect r="18005" b="6384"/>
          <a:stretch>
            <a:fillRect/>
          </a:stretch>
        </p:blipFill>
        <p:spPr bwMode="auto">
          <a:xfrm>
            <a:off x="681038" y="1960563"/>
            <a:ext cx="4832350" cy="4262437"/>
          </a:xfrm>
          <a:prstGeom prst="rect">
            <a:avLst/>
          </a:prstGeom>
          <a:noFill/>
          <a:ln w="9525">
            <a:noFill/>
            <a:miter lim="800000"/>
            <a:headEnd/>
            <a:tailEnd/>
          </a:ln>
        </p:spPr>
      </p:pic>
      <p:pic>
        <p:nvPicPr>
          <p:cNvPr id="18436" name="Picture 3"/>
          <p:cNvPicPr>
            <a:picLocks noChangeAspect="1" noChangeArrowheads="1"/>
          </p:cNvPicPr>
          <p:nvPr/>
        </p:nvPicPr>
        <p:blipFill>
          <a:blip r:embed="rId3"/>
          <a:srcRect l="17010" r="18465" b="4790"/>
          <a:stretch>
            <a:fillRect/>
          </a:stretch>
        </p:blipFill>
        <p:spPr bwMode="auto">
          <a:xfrm>
            <a:off x="4397375" y="3119438"/>
            <a:ext cx="4176713" cy="39068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Título"/>
          <p:cNvSpPr txBox="1">
            <a:spLocks/>
          </p:cNvSpPr>
          <p:nvPr/>
        </p:nvSpPr>
        <p:spPr>
          <a:xfrm>
            <a:off x="430213" y="614363"/>
            <a:ext cx="6669087" cy="677862"/>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es-MX" sz="2800" b="1" dirty="0" smtClean="0">
                <a:solidFill>
                  <a:schemeClr val="tx1">
                    <a:lumMod val="75000"/>
                    <a:lumOff val="25000"/>
                  </a:schemeClr>
                </a:solidFill>
                <a:latin typeface="Soberana Sans Light" pitchFamily="50" charset="0"/>
                <a:ea typeface="ＭＳ Ｐゴシック" pitchFamily="34" charset="-128"/>
                <a:cs typeface="MS PGothic" charset="0"/>
              </a:rPr>
              <a:t>Consulta de pedimento para el Agente </a:t>
            </a:r>
            <a:r>
              <a:rPr lang="es-MX" sz="2800" b="1" dirty="0">
                <a:solidFill>
                  <a:schemeClr val="tx1">
                    <a:lumMod val="75000"/>
                    <a:lumOff val="25000"/>
                  </a:schemeClr>
                </a:solidFill>
                <a:latin typeface="Soberana Sans Light" pitchFamily="50" charset="0"/>
                <a:ea typeface="ＭＳ Ｐゴシック" pitchFamily="34" charset="-128"/>
                <a:cs typeface="MS PGothic" charset="0"/>
              </a:rPr>
              <a:t>A</a:t>
            </a:r>
            <a:r>
              <a:rPr lang="es-MX" sz="2800" b="1" dirty="0" smtClean="0">
                <a:solidFill>
                  <a:schemeClr val="tx1">
                    <a:lumMod val="75000"/>
                    <a:lumOff val="25000"/>
                  </a:schemeClr>
                </a:solidFill>
                <a:latin typeface="Soberana Sans Light" pitchFamily="50" charset="0"/>
                <a:ea typeface="ＭＳ Ｐゴシック" pitchFamily="34" charset="-128"/>
                <a:cs typeface="MS PGothic" charset="0"/>
              </a:rPr>
              <a:t>duanal</a:t>
            </a:r>
            <a:endParaRPr lang="es-MX" sz="2800" b="1" dirty="0">
              <a:solidFill>
                <a:schemeClr val="tx1">
                  <a:lumMod val="75000"/>
                  <a:lumOff val="25000"/>
                </a:schemeClr>
              </a:solidFill>
              <a:latin typeface="Soberana Sans Light" pitchFamily="50" charset="0"/>
              <a:ea typeface="ＭＳ Ｐゴシック" pitchFamily="34" charset="-128"/>
              <a:cs typeface="MS PGothic" charset="0"/>
            </a:endParaRPr>
          </a:p>
        </p:txBody>
      </p:sp>
      <p:sp>
        <p:nvSpPr>
          <p:cNvPr id="3" name="2 Marcador de contenido"/>
          <p:cNvSpPr txBox="1">
            <a:spLocks/>
          </p:cNvSpPr>
          <p:nvPr/>
        </p:nvSpPr>
        <p:spPr>
          <a:xfrm>
            <a:off x="5343525" y="1735138"/>
            <a:ext cx="2273300" cy="296386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defRPr/>
            </a:pPr>
            <a:r>
              <a:rPr lang="es-MX" sz="2000" dirty="0" smtClean="0">
                <a:solidFill>
                  <a:schemeClr val="tx1">
                    <a:lumMod val="75000"/>
                    <a:lumOff val="25000"/>
                  </a:schemeClr>
                </a:solidFill>
                <a:latin typeface="Soberana Sans Light" pitchFamily="50" charset="0"/>
                <a:cs typeface="Arial" pitchFamily="34" charset="0"/>
              </a:rPr>
              <a:t>A través de una consulta dentro del portal MATCE el AA podrá revisar la información de cada una de sus operaciones y la trazabilidad de las mismas</a:t>
            </a:r>
            <a:endParaRPr lang="es-MX" sz="2000" dirty="0">
              <a:solidFill>
                <a:schemeClr val="tx1">
                  <a:lumMod val="75000"/>
                  <a:lumOff val="25000"/>
                </a:schemeClr>
              </a:solidFill>
              <a:latin typeface="Soberana Sans Light" pitchFamily="50" charset="0"/>
              <a:cs typeface="Arial" pitchFamily="34" charset="0"/>
            </a:endParaRPr>
          </a:p>
        </p:txBody>
      </p:sp>
      <p:pic>
        <p:nvPicPr>
          <p:cNvPr id="19460" name="Picture 2"/>
          <p:cNvPicPr>
            <a:picLocks noChangeAspect="1" noChangeArrowheads="1"/>
          </p:cNvPicPr>
          <p:nvPr/>
        </p:nvPicPr>
        <p:blipFill>
          <a:blip r:embed="rId2"/>
          <a:srcRect/>
          <a:stretch>
            <a:fillRect/>
          </a:stretch>
        </p:blipFill>
        <p:spPr bwMode="auto">
          <a:xfrm>
            <a:off x="1196975" y="4852988"/>
            <a:ext cx="6419850" cy="2152650"/>
          </a:xfrm>
          <a:prstGeom prst="rect">
            <a:avLst/>
          </a:prstGeom>
          <a:noFill/>
          <a:ln w="9525">
            <a:noFill/>
            <a:miter lim="800000"/>
            <a:headEnd/>
            <a:tailEnd/>
          </a:ln>
        </p:spPr>
      </p:pic>
      <p:pic>
        <p:nvPicPr>
          <p:cNvPr id="19461" name="Picture 2"/>
          <p:cNvPicPr>
            <a:picLocks noChangeAspect="1" noChangeArrowheads="1"/>
          </p:cNvPicPr>
          <p:nvPr/>
        </p:nvPicPr>
        <p:blipFill>
          <a:blip r:embed="rId3"/>
          <a:srcRect l="17990"/>
          <a:stretch>
            <a:fillRect/>
          </a:stretch>
        </p:blipFill>
        <p:spPr bwMode="auto">
          <a:xfrm>
            <a:off x="1192213" y="1404938"/>
            <a:ext cx="4035425" cy="36242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p:cNvSpPr>
            <a:spLocks noChangeArrowheads="1"/>
          </p:cNvSpPr>
          <p:nvPr/>
        </p:nvSpPr>
        <p:spPr bwMode="auto">
          <a:xfrm>
            <a:off x="723900" y="2051050"/>
            <a:ext cx="7888288" cy="4251325"/>
          </a:xfrm>
          <a:prstGeom prst="rect">
            <a:avLst/>
          </a:prstGeom>
          <a:noFill/>
          <a:ln w="9525">
            <a:noFill/>
            <a:miter lim="800000"/>
            <a:headEnd/>
            <a:tailEnd/>
          </a:ln>
          <a:effectLst/>
        </p:spPr>
        <p:txBody>
          <a:bodyPr tIns="126960" bIns="0" anchor="ctr">
            <a:spAutoFit/>
          </a:bodyPr>
          <a:lstStyle/>
          <a:p>
            <a:pPr algn="just" eaLnBrk="0" hangingPunct="0">
              <a:defRPr/>
            </a:pPr>
            <a:r>
              <a:rPr lang="es-MX" sz="2000" dirty="0">
                <a:solidFill>
                  <a:schemeClr val="tx1">
                    <a:lumMod val="75000"/>
                    <a:lumOff val="25000"/>
                  </a:schemeClr>
                </a:solidFill>
                <a:latin typeface="Soberana Sans Light" pitchFamily="50" charset="0"/>
                <a:cs typeface="Times New Roman" pitchFamily="18" charset="0"/>
              </a:rPr>
              <a:t>El Agente o Apoderado Aduanal deberá implementar la interfaz requerida dentro de sus propios sistemas de captura para:</a:t>
            </a:r>
          </a:p>
          <a:p>
            <a:pPr marL="457200" indent="-457200" algn="just" eaLnBrk="0" hangingPunct="0">
              <a:buFont typeface="+mj-lt"/>
              <a:buAutoNum type="arabicPeriod"/>
              <a:defRPr/>
            </a:pPr>
            <a:r>
              <a:rPr lang="es-MX" sz="2000" dirty="0">
                <a:solidFill>
                  <a:schemeClr val="tx1">
                    <a:lumMod val="75000"/>
                    <a:lumOff val="25000"/>
                  </a:schemeClr>
                </a:solidFill>
                <a:latin typeface="Soberana Sans Light" pitchFamily="50" charset="0"/>
                <a:cs typeface="Times New Roman" pitchFamily="18" charset="0"/>
              </a:rPr>
              <a:t>Generar DODA-QR</a:t>
            </a:r>
          </a:p>
          <a:p>
            <a:pPr marL="457200" indent="-457200" algn="just" eaLnBrk="0" hangingPunct="0">
              <a:buFont typeface="+mj-lt"/>
              <a:buAutoNum type="arabicPeriod"/>
              <a:defRPr/>
            </a:pPr>
            <a:r>
              <a:rPr lang="es-MX" sz="2000" dirty="0">
                <a:solidFill>
                  <a:schemeClr val="tx1">
                    <a:lumMod val="75000"/>
                    <a:lumOff val="25000"/>
                  </a:schemeClr>
                </a:solidFill>
                <a:latin typeface="Soberana Sans Light" pitchFamily="50" charset="0"/>
                <a:cs typeface="Times New Roman" pitchFamily="18" charset="0"/>
              </a:rPr>
              <a:t>Editar DODA-QR</a:t>
            </a:r>
          </a:p>
          <a:p>
            <a:pPr marL="457200" indent="-457200" algn="just" eaLnBrk="0" hangingPunct="0">
              <a:buFont typeface="+mj-lt"/>
              <a:buAutoNum type="arabicPeriod"/>
              <a:defRPr/>
            </a:pPr>
            <a:r>
              <a:rPr lang="es-MX" sz="2000" dirty="0">
                <a:solidFill>
                  <a:schemeClr val="tx1">
                    <a:lumMod val="75000"/>
                    <a:lumOff val="25000"/>
                  </a:schemeClr>
                </a:solidFill>
                <a:latin typeface="Soberana Sans Light" pitchFamily="50" charset="0"/>
                <a:cs typeface="Times New Roman" pitchFamily="18" charset="0"/>
              </a:rPr>
              <a:t>Eliminar DODA-QR</a:t>
            </a:r>
          </a:p>
          <a:p>
            <a:pPr marL="457200" indent="-457200" algn="just" eaLnBrk="0" hangingPunct="0">
              <a:buFont typeface="+mj-lt"/>
              <a:buAutoNum type="arabicPeriod"/>
              <a:defRPr/>
            </a:pPr>
            <a:r>
              <a:rPr lang="es-MX" sz="2000" dirty="0">
                <a:solidFill>
                  <a:schemeClr val="tx1">
                    <a:lumMod val="75000"/>
                    <a:lumOff val="25000"/>
                  </a:schemeClr>
                </a:solidFill>
                <a:latin typeface="Soberana Sans Light" pitchFamily="50" charset="0"/>
                <a:cs typeface="Times New Roman" pitchFamily="18" charset="0"/>
              </a:rPr>
              <a:t>Consultar DODA-QR</a:t>
            </a:r>
          </a:p>
          <a:p>
            <a:pPr marL="457200" indent="-457200" algn="just" eaLnBrk="0" hangingPunct="0">
              <a:buFont typeface="+mj-lt"/>
              <a:buAutoNum type="arabicPeriod"/>
              <a:defRPr/>
            </a:pPr>
            <a:endParaRPr lang="es-MX" sz="2000" dirty="0">
              <a:solidFill>
                <a:schemeClr val="tx1">
                  <a:lumMod val="75000"/>
                  <a:lumOff val="25000"/>
                </a:schemeClr>
              </a:solidFill>
              <a:latin typeface="Soberana Sans Light" pitchFamily="50" charset="0"/>
              <a:cs typeface="Times New Roman" pitchFamily="18" charset="0"/>
            </a:endParaRPr>
          </a:p>
          <a:p>
            <a:pPr algn="just" eaLnBrk="0" hangingPunct="0">
              <a:defRPr/>
            </a:pPr>
            <a:r>
              <a:rPr lang="es-MX" sz="2000" dirty="0">
                <a:solidFill>
                  <a:schemeClr val="tx1">
                    <a:lumMod val="75000"/>
                    <a:lumOff val="25000"/>
                  </a:schemeClr>
                </a:solidFill>
                <a:latin typeface="Soberana Sans Light" pitchFamily="50" charset="0"/>
                <a:cs typeface="Times New Roman" pitchFamily="18" charset="0"/>
              </a:rPr>
              <a:t>Se habilitará un canal de comunicación más ágil para la generación del DODA-QR con lo que se evitará la recaptura de la información y se habilitará la interoperabilidad entre los usuarios externos y el SAT.</a:t>
            </a:r>
            <a:endParaRPr lang="es-MX" sz="2000" dirty="0">
              <a:solidFill>
                <a:schemeClr val="tx1">
                  <a:lumMod val="75000"/>
                  <a:lumOff val="25000"/>
                </a:schemeClr>
              </a:solidFill>
              <a:latin typeface="Soberana Sans Light" pitchFamily="50" charset="0"/>
              <a:cs typeface="Times New Roman" pitchFamily="18" charset="0"/>
            </a:endParaRPr>
          </a:p>
          <a:p>
            <a:pPr algn="just" eaLnBrk="0" hangingPunct="0">
              <a:defRPr/>
            </a:pPr>
            <a:endParaRPr lang="es-MX" sz="2400" dirty="0">
              <a:solidFill>
                <a:schemeClr val="tx1">
                  <a:lumMod val="75000"/>
                  <a:lumOff val="25000"/>
                </a:schemeClr>
              </a:solidFill>
              <a:latin typeface="Soberana Sans Light" pitchFamily="50" charset="0"/>
              <a:cs typeface="Times New Roman" pitchFamily="18" charset="0"/>
            </a:endParaRPr>
          </a:p>
          <a:p>
            <a:pPr algn="just" eaLnBrk="0" hangingPunct="0">
              <a:defRPr/>
            </a:pPr>
            <a:endParaRPr lang="es-MX" sz="2400" dirty="0">
              <a:solidFill>
                <a:schemeClr val="tx1">
                  <a:lumMod val="75000"/>
                  <a:lumOff val="25000"/>
                </a:schemeClr>
              </a:solidFill>
              <a:latin typeface="Soberana Sans Light" pitchFamily="50" charset="0"/>
              <a:cs typeface="Times New Roman" pitchFamily="18" charset="0"/>
            </a:endParaRPr>
          </a:p>
        </p:txBody>
      </p:sp>
      <p:sp>
        <p:nvSpPr>
          <p:cNvPr id="20483" name="1 Título"/>
          <p:cNvSpPr txBox="1">
            <a:spLocks/>
          </p:cNvSpPr>
          <p:nvPr/>
        </p:nvSpPr>
        <p:spPr bwMode="auto">
          <a:xfrm>
            <a:off x="723900" y="1122363"/>
            <a:ext cx="7442200" cy="847725"/>
          </a:xfrm>
          <a:prstGeom prst="rect">
            <a:avLst/>
          </a:prstGeom>
          <a:noFill/>
          <a:ln w="9525">
            <a:noFill/>
            <a:miter lim="800000"/>
            <a:headEnd/>
            <a:tailEnd/>
          </a:ln>
        </p:spPr>
        <p:txBody>
          <a:bodyPr anchor="ctr"/>
          <a:lstStyle/>
          <a:p>
            <a:pPr eaLnBrk="0" hangingPunct="0">
              <a:lnSpc>
                <a:spcPts val="2900"/>
              </a:lnSpc>
            </a:pPr>
            <a:r>
              <a:rPr lang="es-MX" sz="2800" b="1">
                <a:latin typeface="Soberana Sans Light" pitchFamily="50" charset="0"/>
              </a:rPr>
              <a:t>¿Cómo generar el DODA-QR vía Web services?</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26 Rectángulo redondeado"/>
          <p:cNvSpPr/>
          <p:nvPr/>
        </p:nvSpPr>
        <p:spPr>
          <a:xfrm>
            <a:off x="5073650" y="1843088"/>
            <a:ext cx="1260475" cy="1125537"/>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Response XML:</a:t>
            </a:r>
          </a:p>
          <a:p>
            <a:pPr marL="285750" indent="-285750">
              <a:buFont typeface="Arial" panose="020B0604020202020204" pitchFamily="34" charset="0"/>
              <a:buChar char="•"/>
              <a:defRPr/>
            </a:pPr>
            <a:r>
              <a:rPr lang="es-MX" sz="1600" dirty="0"/>
              <a:t>Ticket</a:t>
            </a:r>
          </a:p>
          <a:p>
            <a:pPr marL="285750" indent="-285750">
              <a:buFont typeface="Arial" panose="020B0604020202020204" pitchFamily="34" charset="0"/>
              <a:buChar char="•"/>
              <a:defRPr/>
            </a:pPr>
            <a:r>
              <a:rPr lang="es-MX" sz="1600" dirty="0"/>
              <a:t>Error </a:t>
            </a:r>
          </a:p>
        </p:txBody>
      </p:sp>
      <p:sp>
        <p:nvSpPr>
          <p:cNvPr id="18" name="6 Rectángulo redondeado"/>
          <p:cNvSpPr/>
          <p:nvPr/>
        </p:nvSpPr>
        <p:spPr>
          <a:xfrm>
            <a:off x="1792288" y="3465513"/>
            <a:ext cx="1573212" cy="150177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400" dirty="0"/>
              <a:t>Envío:</a:t>
            </a:r>
          </a:p>
          <a:p>
            <a:pPr marL="285750" indent="-285750">
              <a:buFont typeface="Arial" panose="020B0604020202020204" pitchFamily="34" charset="0"/>
              <a:buChar char="•"/>
              <a:defRPr/>
            </a:pPr>
            <a:r>
              <a:rPr lang="es-MX" sz="1400" dirty="0"/>
              <a:t>Consulta estatus</a:t>
            </a:r>
          </a:p>
          <a:p>
            <a:pPr marL="285750" indent="-285750">
              <a:buFont typeface="Arial" panose="020B0604020202020204" pitchFamily="34" charset="0"/>
              <a:buChar char="•"/>
              <a:defRPr/>
            </a:pPr>
            <a:r>
              <a:rPr lang="es-MX" sz="1400" dirty="0"/>
              <a:t>Consulta específica</a:t>
            </a:r>
          </a:p>
          <a:p>
            <a:pPr marL="285750" indent="-285750">
              <a:buFont typeface="Arial" panose="020B0604020202020204" pitchFamily="34" charset="0"/>
              <a:buChar char="•"/>
              <a:defRPr/>
            </a:pPr>
            <a:r>
              <a:rPr lang="es-MX" sz="1400" dirty="0"/>
              <a:t>Consulta general</a:t>
            </a:r>
          </a:p>
        </p:txBody>
      </p:sp>
      <p:sp>
        <p:nvSpPr>
          <p:cNvPr id="21508" name="12 Rectángulo"/>
          <p:cNvSpPr>
            <a:spLocks noChangeArrowheads="1"/>
          </p:cNvSpPr>
          <p:nvPr/>
        </p:nvSpPr>
        <p:spPr bwMode="auto">
          <a:xfrm>
            <a:off x="3482975" y="177800"/>
            <a:ext cx="4356100" cy="461963"/>
          </a:xfrm>
          <a:prstGeom prst="rect">
            <a:avLst/>
          </a:prstGeom>
          <a:noFill/>
          <a:ln w="9525">
            <a:noFill/>
            <a:miter lim="800000"/>
            <a:headEnd/>
            <a:tailEnd/>
          </a:ln>
        </p:spPr>
        <p:txBody>
          <a:bodyPr wrap="none">
            <a:spAutoFit/>
          </a:bodyPr>
          <a:lstStyle/>
          <a:p>
            <a:pPr algn="r"/>
            <a:r>
              <a:rPr lang="es-MX" sz="2400" b="1">
                <a:latin typeface="Constantia" pitchFamily="18" charset="0"/>
              </a:rPr>
              <a:t>DODA-QR (Transmisión WS)</a:t>
            </a:r>
          </a:p>
        </p:txBody>
      </p:sp>
      <p:pic>
        <p:nvPicPr>
          <p:cNvPr id="21509" name="Imagen 6"/>
          <p:cNvPicPr>
            <a:picLocks noChangeAspect="1"/>
          </p:cNvPicPr>
          <p:nvPr/>
        </p:nvPicPr>
        <p:blipFill>
          <a:blip r:embed="rId2"/>
          <a:srcRect/>
          <a:stretch>
            <a:fillRect/>
          </a:stretch>
        </p:blipFill>
        <p:spPr bwMode="auto">
          <a:xfrm>
            <a:off x="1001713" y="2668588"/>
            <a:ext cx="708025" cy="1047750"/>
          </a:xfrm>
          <a:prstGeom prst="rect">
            <a:avLst/>
          </a:prstGeom>
          <a:noFill/>
          <a:ln w="9525">
            <a:noFill/>
            <a:miter lim="800000"/>
            <a:headEnd/>
            <a:tailEnd/>
          </a:ln>
        </p:spPr>
      </p:pic>
      <p:pic>
        <p:nvPicPr>
          <p:cNvPr id="21510" name="Imagen 26"/>
          <p:cNvPicPr>
            <a:picLocks noChangeAspect="1"/>
          </p:cNvPicPr>
          <p:nvPr/>
        </p:nvPicPr>
        <p:blipFill>
          <a:blip r:embed="rId3"/>
          <a:srcRect/>
          <a:stretch>
            <a:fillRect/>
          </a:stretch>
        </p:blipFill>
        <p:spPr bwMode="auto">
          <a:xfrm>
            <a:off x="6546850" y="2582863"/>
            <a:ext cx="1206500" cy="1524000"/>
          </a:xfrm>
          <a:prstGeom prst="rect">
            <a:avLst/>
          </a:prstGeom>
          <a:noFill/>
          <a:ln w="9525">
            <a:noFill/>
            <a:miter lim="800000"/>
            <a:headEnd/>
            <a:tailEnd/>
          </a:ln>
        </p:spPr>
      </p:pic>
      <p:cxnSp>
        <p:nvCxnSpPr>
          <p:cNvPr id="39" name="Conector recto 38"/>
          <p:cNvCxnSpPr/>
          <p:nvPr/>
        </p:nvCxnSpPr>
        <p:spPr>
          <a:xfrm>
            <a:off x="4918075" y="387350"/>
            <a:ext cx="36513" cy="5965825"/>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1" name="Conector curvado 40"/>
          <p:cNvCxnSpPr>
            <a:stCxn id="0" idx="0"/>
            <a:endCxn id="0" idx="0"/>
          </p:cNvCxnSpPr>
          <p:nvPr/>
        </p:nvCxnSpPr>
        <p:spPr>
          <a:xfrm rot="5400000" flipH="1" flipV="1">
            <a:off x="4210050" y="-271462"/>
            <a:ext cx="85725" cy="5794375"/>
          </a:xfrm>
          <a:prstGeom prst="curvedConnector3">
            <a:avLst>
              <a:gd name="adj1" fmla="val 2423645"/>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4" name="Conector curvado 43"/>
          <p:cNvCxnSpPr>
            <a:stCxn id="0" idx="2"/>
            <a:endCxn id="0" idx="2"/>
          </p:cNvCxnSpPr>
          <p:nvPr/>
        </p:nvCxnSpPr>
        <p:spPr>
          <a:xfrm rot="5400000" flipH="1">
            <a:off x="4057650" y="1014413"/>
            <a:ext cx="390525" cy="5794375"/>
          </a:xfrm>
          <a:prstGeom prst="curvedConnector3">
            <a:avLst>
              <a:gd name="adj1" fmla="val -535126"/>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52" name="3 Rectángulo redondeado"/>
          <p:cNvSpPr/>
          <p:nvPr/>
        </p:nvSpPr>
        <p:spPr>
          <a:xfrm>
            <a:off x="227013" y="387350"/>
            <a:ext cx="1795462" cy="73342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Acceso </a:t>
            </a:r>
          </a:p>
          <a:p>
            <a:pPr marL="285750" indent="-285750">
              <a:buFont typeface="Arial" panose="020B0604020202020204" pitchFamily="34" charset="0"/>
              <a:buChar char="•"/>
              <a:defRPr/>
            </a:pPr>
            <a:r>
              <a:rPr lang="es-MX" sz="1400" dirty="0"/>
              <a:t>FIEL de la Figura Aduanal</a:t>
            </a:r>
          </a:p>
        </p:txBody>
      </p:sp>
      <p:sp>
        <p:nvSpPr>
          <p:cNvPr id="53" name="6 Rectángulo redondeado"/>
          <p:cNvSpPr/>
          <p:nvPr/>
        </p:nvSpPr>
        <p:spPr>
          <a:xfrm>
            <a:off x="1709738" y="1758950"/>
            <a:ext cx="1733550" cy="120332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400" dirty="0"/>
              <a:t>Envío solicitud DODA:</a:t>
            </a:r>
          </a:p>
          <a:p>
            <a:pPr marL="285750" indent="-285750">
              <a:buFont typeface="Arial" panose="020B0604020202020204" pitchFamily="34" charset="0"/>
              <a:buChar char="•"/>
              <a:defRPr/>
            </a:pPr>
            <a:r>
              <a:rPr lang="es-MX" sz="1400" dirty="0"/>
              <a:t>Registro </a:t>
            </a:r>
          </a:p>
          <a:p>
            <a:pPr marL="285750" indent="-285750">
              <a:buFont typeface="Arial" panose="020B0604020202020204" pitchFamily="34" charset="0"/>
              <a:buChar char="•"/>
              <a:defRPr/>
            </a:pPr>
            <a:r>
              <a:rPr lang="es-MX" sz="1400" dirty="0"/>
              <a:t>Edición</a:t>
            </a:r>
          </a:p>
          <a:p>
            <a:pPr marL="285750" indent="-285750">
              <a:buFont typeface="Arial" panose="020B0604020202020204" pitchFamily="34" charset="0"/>
              <a:buChar char="•"/>
              <a:defRPr/>
            </a:pPr>
            <a:r>
              <a:rPr lang="es-MX" sz="1400" dirty="0"/>
              <a:t>Eliminación</a:t>
            </a:r>
          </a:p>
        </p:txBody>
      </p:sp>
      <p:sp>
        <p:nvSpPr>
          <p:cNvPr id="54" name="29 Rectángulo redondeado"/>
          <p:cNvSpPr/>
          <p:nvPr/>
        </p:nvSpPr>
        <p:spPr>
          <a:xfrm>
            <a:off x="7366000" y="688975"/>
            <a:ext cx="1684338" cy="863600"/>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Reglas de </a:t>
            </a:r>
            <a:r>
              <a:rPr lang="es-MX" sz="1400" dirty="0"/>
              <a:t>negocio</a:t>
            </a:r>
          </a:p>
          <a:p>
            <a:pPr marL="285750" indent="-285750">
              <a:buFont typeface="Arial" panose="020B0604020202020204" pitchFamily="34" charset="0"/>
              <a:buChar char="•"/>
              <a:defRPr/>
            </a:pPr>
            <a:r>
              <a:rPr lang="es-MX" sz="1600" dirty="0"/>
              <a:t>Validaciones </a:t>
            </a:r>
          </a:p>
          <a:p>
            <a:pPr marL="285750" indent="-285750">
              <a:buFont typeface="Arial" panose="020B0604020202020204" pitchFamily="34" charset="0"/>
              <a:buChar char="•"/>
              <a:defRPr/>
            </a:pPr>
            <a:r>
              <a:rPr lang="es-MX" sz="1600" dirty="0"/>
              <a:t>Consultas</a:t>
            </a:r>
          </a:p>
        </p:txBody>
      </p:sp>
      <p:sp>
        <p:nvSpPr>
          <p:cNvPr id="55" name="26 Rectángulo redondeado"/>
          <p:cNvSpPr/>
          <p:nvPr/>
        </p:nvSpPr>
        <p:spPr>
          <a:xfrm>
            <a:off x="5073650" y="3716338"/>
            <a:ext cx="1260475" cy="112712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Response XML:</a:t>
            </a:r>
          </a:p>
          <a:p>
            <a:pPr marL="285750" indent="-285750">
              <a:buFont typeface="Arial" panose="020B0604020202020204" pitchFamily="34" charset="0"/>
              <a:buChar char="•"/>
              <a:defRPr/>
            </a:pPr>
            <a:r>
              <a:rPr lang="es-MX" sz="1600" dirty="0"/>
              <a:t>DODA</a:t>
            </a:r>
          </a:p>
          <a:p>
            <a:pPr marL="285750" indent="-285750">
              <a:buFont typeface="Arial" panose="020B0604020202020204" pitchFamily="34" charset="0"/>
              <a:buChar char="•"/>
              <a:defRPr/>
            </a:pPr>
            <a:r>
              <a:rPr lang="es-MX" sz="1600" dirty="0"/>
              <a:t>Error </a:t>
            </a:r>
          </a:p>
          <a:p>
            <a:pPr>
              <a:defRPr/>
            </a:pPr>
            <a:endParaRPr lang="es-MX" sz="1600" dirty="0"/>
          </a:p>
        </p:txBody>
      </p:sp>
      <p:cxnSp>
        <p:nvCxnSpPr>
          <p:cNvPr id="60" name="Conector recto 59"/>
          <p:cNvCxnSpPr/>
          <p:nvPr/>
        </p:nvCxnSpPr>
        <p:spPr>
          <a:xfrm>
            <a:off x="3614738" y="409575"/>
            <a:ext cx="34925" cy="596582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61" name="12 Rectángulo redondeado"/>
          <p:cNvSpPr/>
          <p:nvPr/>
        </p:nvSpPr>
        <p:spPr>
          <a:xfrm>
            <a:off x="7559675" y="5311775"/>
            <a:ext cx="1296988" cy="75882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MX" sz="2800" dirty="0"/>
              <a:t>MATCE</a:t>
            </a:r>
          </a:p>
        </p:txBody>
      </p:sp>
      <p:sp>
        <p:nvSpPr>
          <p:cNvPr id="62" name="23 Proceso alternativo"/>
          <p:cNvSpPr/>
          <p:nvPr/>
        </p:nvSpPr>
        <p:spPr>
          <a:xfrm>
            <a:off x="217488" y="5311775"/>
            <a:ext cx="1511300" cy="758825"/>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es-MX" dirty="0"/>
              <a:t>Figura Aduanal</a:t>
            </a:r>
          </a:p>
          <a:p>
            <a:pPr algn="ctr">
              <a:defRPr/>
            </a:pPr>
            <a:r>
              <a:rPr lang="es-MX" dirty="0"/>
              <a:t>(Cliente)</a:t>
            </a:r>
          </a:p>
        </p:txBody>
      </p:sp>
      <p:sp>
        <p:nvSpPr>
          <p:cNvPr id="2" name="1 Elipse"/>
          <p:cNvSpPr/>
          <p:nvPr/>
        </p:nvSpPr>
        <p:spPr>
          <a:xfrm>
            <a:off x="1709738" y="177800"/>
            <a:ext cx="474662" cy="46196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MX" dirty="0"/>
              <a:t>1</a:t>
            </a:r>
          </a:p>
        </p:txBody>
      </p:sp>
      <p:sp>
        <p:nvSpPr>
          <p:cNvPr id="16" name="15 Elipse"/>
          <p:cNvSpPr/>
          <p:nvPr/>
        </p:nvSpPr>
        <p:spPr>
          <a:xfrm>
            <a:off x="3128963" y="1679575"/>
            <a:ext cx="474662" cy="46196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MX" dirty="0"/>
              <a:t>2</a:t>
            </a:r>
          </a:p>
        </p:txBody>
      </p:sp>
      <p:sp>
        <p:nvSpPr>
          <p:cNvPr id="17" name="16 Elipse"/>
          <p:cNvSpPr/>
          <p:nvPr/>
        </p:nvSpPr>
        <p:spPr>
          <a:xfrm>
            <a:off x="6096000" y="1679575"/>
            <a:ext cx="474663" cy="46196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MX" dirty="0"/>
              <a:t>3</a:t>
            </a:r>
          </a:p>
        </p:txBody>
      </p:sp>
      <p:sp>
        <p:nvSpPr>
          <p:cNvPr id="20" name="19 Elipse"/>
          <p:cNvSpPr/>
          <p:nvPr/>
        </p:nvSpPr>
        <p:spPr>
          <a:xfrm>
            <a:off x="3036888" y="3370263"/>
            <a:ext cx="473075" cy="461962"/>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MX" dirty="0"/>
              <a:t>4</a:t>
            </a:r>
          </a:p>
        </p:txBody>
      </p:sp>
      <p:sp>
        <p:nvSpPr>
          <p:cNvPr id="21" name="20 Elipse"/>
          <p:cNvSpPr/>
          <p:nvPr/>
        </p:nvSpPr>
        <p:spPr>
          <a:xfrm>
            <a:off x="6096000" y="3486150"/>
            <a:ext cx="474663" cy="46196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MX" dirty="0"/>
              <a:t>5</a:t>
            </a:r>
          </a:p>
        </p:txBody>
      </p:sp>
      <p:sp>
        <p:nvSpPr>
          <p:cNvPr id="3" name="2 Rectángulo redondeado"/>
          <p:cNvSpPr/>
          <p:nvPr/>
        </p:nvSpPr>
        <p:spPr>
          <a:xfrm>
            <a:off x="3649663" y="2774950"/>
            <a:ext cx="1268412" cy="5238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MX" dirty="0" err="1"/>
              <a:t>https</a:t>
            </a:r>
            <a:endParaRPr lang="es-MX" dirty="0"/>
          </a:p>
        </p:txBody>
      </p:sp>
      <p:sp>
        <p:nvSpPr>
          <p:cNvPr id="4" name="3 Rectángulo redondeado"/>
          <p:cNvSpPr/>
          <p:nvPr/>
        </p:nvSpPr>
        <p:spPr>
          <a:xfrm>
            <a:off x="7366000" y="3948113"/>
            <a:ext cx="741363" cy="331787"/>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MX" dirty="0"/>
              <a:t>MQ</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Imagen 6"/>
          <p:cNvPicPr>
            <a:picLocks noChangeAspect="1"/>
          </p:cNvPicPr>
          <p:nvPr/>
        </p:nvPicPr>
        <p:blipFill>
          <a:blip r:embed="rId2"/>
          <a:srcRect/>
          <a:stretch>
            <a:fillRect/>
          </a:stretch>
        </p:blipFill>
        <p:spPr bwMode="auto">
          <a:xfrm>
            <a:off x="1001713" y="2668588"/>
            <a:ext cx="708025" cy="1047750"/>
          </a:xfrm>
          <a:prstGeom prst="rect">
            <a:avLst/>
          </a:prstGeom>
          <a:noFill/>
          <a:ln w="9525">
            <a:noFill/>
            <a:miter lim="800000"/>
            <a:headEnd/>
            <a:tailEnd/>
          </a:ln>
        </p:spPr>
      </p:pic>
      <p:pic>
        <p:nvPicPr>
          <p:cNvPr id="22531" name="Imagen 26"/>
          <p:cNvPicPr>
            <a:picLocks noChangeAspect="1"/>
          </p:cNvPicPr>
          <p:nvPr/>
        </p:nvPicPr>
        <p:blipFill>
          <a:blip r:embed="rId3"/>
          <a:srcRect/>
          <a:stretch>
            <a:fillRect/>
          </a:stretch>
        </p:blipFill>
        <p:spPr bwMode="auto">
          <a:xfrm>
            <a:off x="6546850" y="2582863"/>
            <a:ext cx="1206500" cy="1524000"/>
          </a:xfrm>
          <a:prstGeom prst="rect">
            <a:avLst/>
          </a:prstGeom>
          <a:noFill/>
          <a:ln w="9525">
            <a:noFill/>
            <a:miter lim="800000"/>
            <a:headEnd/>
            <a:tailEnd/>
          </a:ln>
        </p:spPr>
      </p:pic>
      <p:cxnSp>
        <p:nvCxnSpPr>
          <p:cNvPr id="39" name="Conector recto 38"/>
          <p:cNvCxnSpPr/>
          <p:nvPr/>
        </p:nvCxnSpPr>
        <p:spPr>
          <a:xfrm>
            <a:off x="4918075" y="387350"/>
            <a:ext cx="36513" cy="5965825"/>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1" name="Conector curvado 40"/>
          <p:cNvCxnSpPr>
            <a:stCxn id="0" idx="0"/>
            <a:endCxn id="0" idx="0"/>
          </p:cNvCxnSpPr>
          <p:nvPr/>
        </p:nvCxnSpPr>
        <p:spPr>
          <a:xfrm rot="5400000" flipH="1" flipV="1">
            <a:off x="4210050" y="-271462"/>
            <a:ext cx="85725" cy="5794375"/>
          </a:xfrm>
          <a:prstGeom prst="curvedConnector3">
            <a:avLst>
              <a:gd name="adj1" fmla="val 2423645"/>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4" name="Conector curvado 43"/>
          <p:cNvCxnSpPr>
            <a:stCxn id="0" idx="2"/>
            <a:endCxn id="0" idx="2"/>
          </p:cNvCxnSpPr>
          <p:nvPr/>
        </p:nvCxnSpPr>
        <p:spPr>
          <a:xfrm rot="5400000" flipH="1">
            <a:off x="4057650" y="1014413"/>
            <a:ext cx="390525" cy="5794375"/>
          </a:xfrm>
          <a:prstGeom prst="curvedConnector3">
            <a:avLst>
              <a:gd name="adj1" fmla="val -535126"/>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54" name="29 Rectángulo redondeado"/>
          <p:cNvSpPr/>
          <p:nvPr/>
        </p:nvSpPr>
        <p:spPr>
          <a:xfrm>
            <a:off x="7366000" y="688975"/>
            <a:ext cx="1684338" cy="863600"/>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Reglas de </a:t>
            </a:r>
            <a:r>
              <a:rPr lang="es-MX" sz="1400" dirty="0"/>
              <a:t>negocio</a:t>
            </a:r>
          </a:p>
          <a:p>
            <a:pPr marL="285750" indent="-285750">
              <a:buFont typeface="Arial" panose="020B0604020202020204" pitchFamily="34" charset="0"/>
              <a:buChar char="•"/>
              <a:defRPr/>
            </a:pPr>
            <a:r>
              <a:rPr lang="es-MX" sz="1600" dirty="0"/>
              <a:t>Validaciones </a:t>
            </a:r>
          </a:p>
          <a:p>
            <a:pPr marL="285750" indent="-285750">
              <a:buFont typeface="Arial" panose="020B0604020202020204" pitchFamily="34" charset="0"/>
              <a:buChar char="•"/>
              <a:defRPr/>
            </a:pPr>
            <a:r>
              <a:rPr lang="es-MX" sz="1600" dirty="0"/>
              <a:t>Consultas</a:t>
            </a:r>
          </a:p>
        </p:txBody>
      </p:sp>
      <p:cxnSp>
        <p:nvCxnSpPr>
          <p:cNvPr id="60" name="Conector recto 59"/>
          <p:cNvCxnSpPr/>
          <p:nvPr/>
        </p:nvCxnSpPr>
        <p:spPr>
          <a:xfrm>
            <a:off x="3614738" y="409575"/>
            <a:ext cx="34925" cy="596582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61" name="12 Rectángulo redondeado"/>
          <p:cNvSpPr/>
          <p:nvPr/>
        </p:nvSpPr>
        <p:spPr>
          <a:xfrm>
            <a:off x="7753350" y="5311775"/>
            <a:ext cx="1296988" cy="75882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MX" sz="2800" dirty="0"/>
              <a:t>MATCE</a:t>
            </a:r>
          </a:p>
        </p:txBody>
      </p:sp>
      <p:sp>
        <p:nvSpPr>
          <p:cNvPr id="62" name="23 Proceso alternativo"/>
          <p:cNvSpPr/>
          <p:nvPr/>
        </p:nvSpPr>
        <p:spPr>
          <a:xfrm>
            <a:off x="217488" y="5311775"/>
            <a:ext cx="1511300" cy="758825"/>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es-MX" dirty="0"/>
              <a:t>Figura Aduanal</a:t>
            </a:r>
          </a:p>
          <a:p>
            <a:pPr algn="ctr">
              <a:defRPr/>
            </a:pPr>
            <a:r>
              <a:rPr lang="es-MX" dirty="0"/>
              <a:t>(Cliente)</a:t>
            </a:r>
          </a:p>
        </p:txBody>
      </p:sp>
      <p:sp>
        <p:nvSpPr>
          <p:cNvPr id="15" name="3 Rectángulo redondeado"/>
          <p:cNvSpPr/>
          <p:nvPr/>
        </p:nvSpPr>
        <p:spPr>
          <a:xfrm>
            <a:off x="2116138" y="1539875"/>
            <a:ext cx="1295400" cy="576263"/>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Credenciales</a:t>
            </a:r>
          </a:p>
        </p:txBody>
      </p:sp>
      <p:sp>
        <p:nvSpPr>
          <p:cNvPr id="16" name="4 Rectángulo redondeado"/>
          <p:cNvSpPr/>
          <p:nvPr/>
        </p:nvSpPr>
        <p:spPr>
          <a:xfrm>
            <a:off x="2116138" y="2655888"/>
            <a:ext cx="1295400" cy="647700"/>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Información General</a:t>
            </a:r>
          </a:p>
        </p:txBody>
      </p:sp>
      <p:sp>
        <p:nvSpPr>
          <p:cNvPr id="17" name="5 Rectángulo redondeado"/>
          <p:cNvSpPr/>
          <p:nvPr/>
        </p:nvSpPr>
        <p:spPr>
          <a:xfrm>
            <a:off x="2116138" y="3317875"/>
            <a:ext cx="1295400" cy="649288"/>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Información Específica</a:t>
            </a:r>
          </a:p>
        </p:txBody>
      </p:sp>
      <p:sp>
        <p:nvSpPr>
          <p:cNvPr id="18" name="6 Rectángulo redondeado"/>
          <p:cNvSpPr/>
          <p:nvPr/>
        </p:nvSpPr>
        <p:spPr>
          <a:xfrm>
            <a:off x="2116138" y="2128838"/>
            <a:ext cx="1295400" cy="527050"/>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Tipo movimiento</a:t>
            </a:r>
          </a:p>
        </p:txBody>
      </p:sp>
      <p:sp>
        <p:nvSpPr>
          <p:cNvPr id="19" name="7 Rectángulo redondeado"/>
          <p:cNvSpPr/>
          <p:nvPr/>
        </p:nvSpPr>
        <p:spPr>
          <a:xfrm>
            <a:off x="2116138" y="4425950"/>
            <a:ext cx="1295400" cy="588963"/>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Estampas de tiempo</a:t>
            </a:r>
          </a:p>
        </p:txBody>
      </p:sp>
      <p:sp>
        <p:nvSpPr>
          <p:cNvPr id="20" name="12 Rectángulo redondeado"/>
          <p:cNvSpPr/>
          <p:nvPr/>
        </p:nvSpPr>
        <p:spPr>
          <a:xfrm>
            <a:off x="2122488" y="3981450"/>
            <a:ext cx="1296987" cy="450850"/>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Sellado AA</a:t>
            </a:r>
          </a:p>
        </p:txBody>
      </p:sp>
      <p:sp>
        <p:nvSpPr>
          <p:cNvPr id="21" name="10 Rectángulo redondeado"/>
          <p:cNvSpPr/>
          <p:nvPr/>
        </p:nvSpPr>
        <p:spPr>
          <a:xfrm>
            <a:off x="5051425" y="3883025"/>
            <a:ext cx="1490663" cy="827088"/>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Error (Catálogo de errores)</a:t>
            </a:r>
          </a:p>
        </p:txBody>
      </p:sp>
      <p:sp>
        <p:nvSpPr>
          <p:cNvPr id="22" name="11 Rectángulo redondeado"/>
          <p:cNvSpPr/>
          <p:nvPr/>
        </p:nvSpPr>
        <p:spPr>
          <a:xfrm>
            <a:off x="5051425" y="1398588"/>
            <a:ext cx="1358900" cy="488950"/>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Información DODA</a:t>
            </a:r>
          </a:p>
        </p:txBody>
      </p:sp>
      <p:sp>
        <p:nvSpPr>
          <p:cNvPr id="23" name="12 Rectángulo redondeado"/>
          <p:cNvSpPr/>
          <p:nvPr/>
        </p:nvSpPr>
        <p:spPr>
          <a:xfrm>
            <a:off x="5033963" y="1887538"/>
            <a:ext cx="1376362" cy="41592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Sellado SAT</a:t>
            </a:r>
          </a:p>
        </p:txBody>
      </p:sp>
      <p:sp>
        <p:nvSpPr>
          <p:cNvPr id="24" name="14 Rectángulo redondeado"/>
          <p:cNvSpPr/>
          <p:nvPr/>
        </p:nvSpPr>
        <p:spPr>
          <a:xfrm>
            <a:off x="5019675" y="2303463"/>
            <a:ext cx="1357313" cy="598487"/>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Estampas de tiempo</a:t>
            </a:r>
          </a:p>
        </p:txBody>
      </p:sp>
      <p:sp>
        <p:nvSpPr>
          <p:cNvPr id="25" name="15 Rectángulo redondeado"/>
          <p:cNvSpPr/>
          <p:nvPr/>
        </p:nvSpPr>
        <p:spPr>
          <a:xfrm>
            <a:off x="5051425" y="4694238"/>
            <a:ext cx="1495425" cy="608012"/>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Estampas de tiempo</a:t>
            </a:r>
          </a:p>
        </p:txBody>
      </p:sp>
      <p:sp>
        <p:nvSpPr>
          <p:cNvPr id="22550" name="Rectángulo 1"/>
          <p:cNvSpPr>
            <a:spLocks noChangeArrowheads="1"/>
          </p:cNvSpPr>
          <p:nvPr/>
        </p:nvSpPr>
        <p:spPr bwMode="auto">
          <a:xfrm>
            <a:off x="2974975" y="152400"/>
            <a:ext cx="5191125" cy="368300"/>
          </a:xfrm>
          <a:prstGeom prst="rect">
            <a:avLst/>
          </a:prstGeom>
          <a:noFill/>
          <a:ln w="9525">
            <a:noFill/>
            <a:miter lim="800000"/>
            <a:headEnd/>
            <a:tailEnd/>
          </a:ln>
        </p:spPr>
        <p:txBody>
          <a:bodyPr wrap="none">
            <a:spAutoFit/>
          </a:bodyPr>
          <a:lstStyle/>
          <a:p>
            <a:pPr algn="r"/>
            <a:r>
              <a:rPr lang="es-MX" b="1">
                <a:latin typeface="Constantia" pitchFamily="18" charset="0"/>
              </a:rPr>
              <a:t>Servicios WS : Registro, Edición y Eliminación </a:t>
            </a:r>
          </a:p>
        </p:txBody>
      </p:sp>
      <p:sp>
        <p:nvSpPr>
          <p:cNvPr id="26" name="3 Rectángulo redondeado"/>
          <p:cNvSpPr/>
          <p:nvPr/>
        </p:nvSpPr>
        <p:spPr>
          <a:xfrm>
            <a:off x="227013" y="387350"/>
            <a:ext cx="1795462" cy="73342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s-MX" sz="1600" dirty="0"/>
              <a:t>Acceso </a:t>
            </a:r>
          </a:p>
          <a:p>
            <a:pPr marL="285750" indent="-285750">
              <a:buFont typeface="Arial" panose="020B0604020202020204" pitchFamily="34" charset="0"/>
              <a:buChar char="•"/>
              <a:defRPr/>
            </a:pPr>
            <a:r>
              <a:rPr lang="es-MX" sz="1400" dirty="0"/>
              <a:t>FIEL de la Figura Aduanal</a:t>
            </a:r>
          </a:p>
        </p:txBody>
      </p:sp>
      <p:sp>
        <p:nvSpPr>
          <p:cNvPr id="28" name="27 Elipse"/>
          <p:cNvSpPr/>
          <p:nvPr/>
        </p:nvSpPr>
        <p:spPr>
          <a:xfrm>
            <a:off x="1709738" y="177800"/>
            <a:ext cx="474662" cy="46196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MX" dirty="0"/>
              <a:t>1</a:t>
            </a:r>
          </a:p>
        </p:txBody>
      </p:sp>
      <p:sp>
        <p:nvSpPr>
          <p:cNvPr id="29" name="28 Elipse"/>
          <p:cNvSpPr/>
          <p:nvPr/>
        </p:nvSpPr>
        <p:spPr>
          <a:xfrm>
            <a:off x="3081338" y="1301750"/>
            <a:ext cx="474662" cy="46196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MX" dirty="0"/>
              <a:t>2</a:t>
            </a:r>
          </a:p>
        </p:txBody>
      </p:sp>
      <p:sp>
        <p:nvSpPr>
          <p:cNvPr id="30" name="29 Elipse"/>
          <p:cNvSpPr/>
          <p:nvPr/>
        </p:nvSpPr>
        <p:spPr>
          <a:xfrm>
            <a:off x="6067425" y="1166813"/>
            <a:ext cx="474663" cy="461962"/>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MX" dirty="0"/>
              <a:t>3</a:t>
            </a:r>
          </a:p>
        </p:txBody>
      </p:sp>
      <p:sp>
        <p:nvSpPr>
          <p:cNvPr id="31" name="30 Elipse"/>
          <p:cNvSpPr/>
          <p:nvPr/>
        </p:nvSpPr>
        <p:spPr>
          <a:xfrm>
            <a:off x="6140450" y="3551238"/>
            <a:ext cx="474663" cy="461962"/>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MX" dirty="0"/>
              <a:t>3</a:t>
            </a:r>
          </a:p>
        </p:txBody>
      </p:sp>
      <p:sp>
        <p:nvSpPr>
          <p:cNvPr id="32" name="31 Rectángulo redondeado"/>
          <p:cNvSpPr/>
          <p:nvPr/>
        </p:nvSpPr>
        <p:spPr>
          <a:xfrm>
            <a:off x="3649663" y="2774950"/>
            <a:ext cx="1268412" cy="5238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MX" dirty="0" err="1"/>
              <a:t>https</a:t>
            </a:r>
            <a:endParaRPr lang="es-MX" dirty="0"/>
          </a:p>
        </p:txBody>
      </p:sp>
      <p:sp>
        <p:nvSpPr>
          <p:cNvPr id="33" name="32 Rectángulo redondeado"/>
          <p:cNvSpPr/>
          <p:nvPr/>
        </p:nvSpPr>
        <p:spPr>
          <a:xfrm>
            <a:off x="7256463" y="3981450"/>
            <a:ext cx="741362" cy="331788"/>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s-MX" dirty="0"/>
              <a:t>MQ</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ítulo 1"/>
          <p:cNvSpPr txBox="1">
            <a:spLocks/>
          </p:cNvSpPr>
          <p:nvPr/>
        </p:nvSpPr>
        <p:spPr bwMode="auto">
          <a:xfrm>
            <a:off x="1065213" y="1322388"/>
            <a:ext cx="7053262" cy="1470025"/>
          </a:xfrm>
          <a:prstGeom prst="rect">
            <a:avLst/>
          </a:prstGeom>
          <a:noFill/>
          <a:ln w="9525">
            <a:noFill/>
            <a:miter lim="800000"/>
            <a:headEnd/>
            <a:tailEnd/>
          </a:ln>
        </p:spPr>
        <p:txBody>
          <a:bodyPr/>
          <a:lstStyle/>
          <a:p>
            <a:pPr algn="ctr"/>
            <a:r>
              <a:rPr lang="es-ES" altLang="es-MX" sz="4400">
                <a:latin typeface="Soberana Sans" pitchFamily="50" charset="0"/>
              </a:rPr>
              <a:t>Agenda</a:t>
            </a:r>
          </a:p>
        </p:txBody>
      </p:sp>
      <p:sp>
        <p:nvSpPr>
          <p:cNvPr id="5123" name="Subtítulo 2"/>
          <p:cNvSpPr txBox="1">
            <a:spLocks/>
          </p:cNvSpPr>
          <p:nvPr/>
        </p:nvSpPr>
        <p:spPr bwMode="auto">
          <a:xfrm>
            <a:off x="450850" y="2301875"/>
            <a:ext cx="8693150" cy="3116263"/>
          </a:xfrm>
          <a:prstGeom prst="rect">
            <a:avLst/>
          </a:prstGeom>
          <a:noFill/>
          <a:ln>
            <a:noFill/>
          </a:ln>
          <a:extLst/>
        </p:spPr>
        <p:txBody>
          <a:bodyPr/>
          <a:lstStyle>
            <a:lvl1pPr marL="571500" indent="-571500"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spcBef>
                <a:spcPct val="20000"/>
              </a:spcBef>
              <a:buFont typeface="Calibri" pitchFamily="34" charset="0"/>
              <a:buAutoNum type="romanUcPeriod"/>
              <a:defRPr/>
            </a:pPr>
            <a:r>
              <a:rPr lang="es-ES" altLang="es-MX" sz="2800" dirty="0" smtClean="0">
                <a:latin typeface="Soberana Sans Light" pitchFamily="50" charset="0"/>
              </a:rPr>
              <a:t>DODA QR</a:t>
            </a:r>
          </a:p>
          <a:p>
            <a:pPr eaLnBrk="1" hangingPunct="1">
              <a:spcBef>
                <a:spcPct val="20000"/>
              </a:spcBef>
              <a:buFont typeface="Calibri" pitchFamily="34" charset="0"/>
              <a:buAutoNum type="romanUcPeriod"/>
              <a:defRPr/>
            </a:pPr>
            <a:r>
              <a:rPr lang="es-ES" altLang="es-MX" sz="2800" dirty="0" smtClean="0">
                <a:latin typeface="Soberana Sans Light" pitchFamily="50" charset="0"/>
              </a:rPr>
              <a:t>Sello digital</a:t>
            </a:r>
          </a:p>
          <a:p>
            <a:pPr eaLnBrk="1" hangingPunct="1">
              <a:spcBef>
                <a:spcPct val="20000"/>
              </a:spcBef>
              <a:buFont typeface="Calibri" pitchFamily="34" charset="0"/>
              <a:buAutoNum type="romanUcPeriod"/>
              <a:defRPr/>
            </a:pPr>
            <a:r>
              <a:rPr lang="es-ES" altLang="es-MX" sz="2800" dirty="0" smtClean="0">
                <a:latin typeface="Soberana Sans Light" pitchFamily="50" charset="0"/>
              </a:rPr>
              <a:t>MATCE-VOCE 80/20: Distribución de los criterios de validación</a:t>
            </a:r>
          </a:p>
          <a:p>
            <a:pPr marL="0" indent="0" eaLnBrk="1" hangingPunct="1">
              <a:spcBef>
                <a:spcPct val="20000"/>
              </a:spcBef>
              <a:defRPr/>
            </a:pPr>
            <a:endParaRPr lang="es-ES" altLang="es-MX" sz="2800" dirty="0" smtClean="0">
              <a:latin typeface="Soberana Sans Light" pitchFamily="50" charset="0"/>
            </a:endParaRPr>
          </a:p>
          <a:p>
            <a:pPr eaLnBrk="1" hangingPunct="1">
              <a:spcBef>
                <a:spcPct val="20000"/>
              </a:spcBef>
              <a:buFont typeface="Calibri" pitchFamily="34" charset="0"/>
              <a:buAutoNum type="romanUcPeriod"/>
              <a:defRPr/>
            </a:pPr>
            <a:endParaRPr lang="es-ES" altLang="es-MX" sz="2800" dirty="0" smtClean="0">
              <a:latin typeface="Soberana Sans Light" pitchFamily="50" charset="0"/>
            </a:endParaRPr>
          </a:p>
          <a:p>
            <a:pPr marL="0" indent="0" eaLnBrk="1" hangingPunct="1">
              <a:spcBef>
                <a:spcPct val="20000"/>
              </a:spcBef>
              <a:defRPr/>
            </a:pPr>
            <a:endParaRPr lang="es-ES" altLang="es-MX" sz="2800" dirty="0" smtClean="0">
              <a:latin typeface="Soberana Sans Light" pitchFamily="50"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4"/>
          <p:cNvGraphicFramePr/>
          <p:nvPr/>
        </p:nvGraphicFramePr>
        <p:xfrm>
          <a:off x="423823" y="3425257"/>
          <a:ext cx="8426631" cy="16456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3555" name="rg_hi" descr="https://encrypted-tbn2.gstatic.com/images?q=tbn:ANd9GcTvbj2L-saV8h78k9wc9wBavW-d1Z_YyX9Ua7X2fKvLkgCScuR4lw">
            <a:hlinkClick r:id="rId6"/>
          </p:cNvPr>
          <p:cNvPicPr>
            <a:picLocks noChangeAspect="1" noChangeArrowheads="1"/>
          </p:cNvPicPr>
          <p:nvPr/>
        </p:nvPicPr>
        <p:blipFill>
          <a:blip r:embed="rId7"/>
          <a:srcRect/>
          <a:stretch>
            <a:fillRect/>
          </a:stretch>
        </p:blipFill>
        <p:spPr bwMode="auto">
          <a:xfrm>
            <a:off x="2441575" y="3136900"/>
            <a:ext cx="804863" cy="558800"/>
          </a:xfrm>
          <a:prstGeom prst="rect">
            <a:avLst/>
          </a:prstGeom>
          <a:noFill/>
          <a:ln w="9525">
            <a:noFill/>
            <a:miter lim="800000"/>
            <a:headEnd/>
            <a:tailEnd/>
          </a:ln>
        </p:spPr>
      </p:pic>
      <p:pic>
        <p:nvPicPr>
          <p:cNvPr id="23556" name="Picture 5" descr="C:\Users\quml76ar\AppData\Local\Temp\SNAGHTMLf9e5dba.PNG"/>
          <p:cNvPicPr>
            <a:picLocks noChangeAspect="1" noChangeArrowheads="1"/>
          </p:cNvPicPr>
          <p:nvPr/>
        </p:nvPicPr>
        <p:blipFill>
          <a:blip r:embed="rId8"/>
          <a:srcRect/>
          <a:stretch>
            <a:fillRect/>
          </a:stretch>
        </p:blipFill>
        <p:spPr bwMode="auto">
          <a:xfrm>
            <a:off x="3386138" y="3141663"/>
            <a:ext cx="530225" cy="584200"/>
          </a:xfrm>
          <a:prstGeom prst="rect">
            <a:avLst/>
          </a:prstGeom>
          <a:noFill/>
          <a:ln w="9525">
            <a:noFill/>
            <a:miter lim="800000"/>
            <a:headEnd/>
            <a:tailEnd/>
          </a:ln>
        </p:spPr>
      </p:pic>
      <p:pic>
        <p:nvPicPr>
          <p:cNvPr id="5" name="46 Imagen" descr="images.jpg"/>
          <p:cNvPicPr>
            <a:picLocks noChangeAspect="1"/>
          </p:cNvPicPr>
          <p:nvPr/>
        </p:nvPicPr>
        <p:blipFill>
          <a:blip r:embed="rId9" cstate="print"/>
          <a:stretch>
            <a:fillRect/>
          </a:stretch>
        </p:blipFill>
        <p:spPr>
          <a:xfrm>
            <a:off x="3601981" y="2678147"/>
            <a:ext cx="221451" cy="3941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3558" name="TextBox 21"/>
          <p:cNvSpPr txBox="1">
            <a:spLocks noChangeArrowheads="1"/>
          </p:cNvSpPr>
          <p:nvPr/>
        </p:nvSpPr>
        <p:spPr bwMode="auto">
          <a:xfrm>
            <a:off x="2482850" y="3213100"/>
            <a:ext cx="733425" cy="307975"/>
          </a:xfrm>
          <a:prstGeom prst="rect">
            <a:avLst/>
          </a:prstGeom>
          <a:noFill/>
          <a:ln w="9525">
            <a:noFill/>
            <a:miter lim="800000"/>
            <a:headEnd/>
            <a:tailEnd/>
          </a:ln>
        </p:spPr>
        <p:txBody>
          <a:bodyPr wrap="none">
            <a:spAutoFit/>
          </a:bodyPr>
          <a:lstStyle/>
          <a:p>
            <a:r>
              <a:rPr lang="es-MX" sz="1400">
                <a:latin typeface="Soberana Sans Light" pitchFamily="50" charset="0"/>
              </a:rPr>
              <a:t>AJ890</a:t>
            </a:r>
            <a:endParaRPr lang="en-US" sz="1400">
              <a:latin typeface="Soberana Sans Light" pitchFamily="50" charset="0"/>
            </a:endParaRPr>
          </a:p>
        </p:txBody>
      </p:sp>
      <p:pic>
        <p:nvPicPr>
          <p:cNvPr id="23559" name="rg_hi" descr="https://encrypted-tbn2.gstatic.com/images?q=tbn:ANd9GcTvbj2L-saV8h78k9wc9wBavW-d1Z_YyX9Ua7X2fKvLkgCScuR4lw">
            <a:hlinkClick r:id="rId6"/>
          </p:cNvPr>
          <p:cNvPicPr>
            <a:picLocks noChangeAspect="1" noChangeArrowheads="1"/>
          </p:cNvPicPr>
          <p:nvPr/>
        </p:nvPicPr>
        <p:blipFill>
          <a:blip r:embed="rId7"/>
          <a:srcRect/>
          <a:stretch>
            <a:fillRect/>
          </a:stretch>
        </p:blipFill>
        <p:spPr bwMode="auto">
          <a:xfrm>
            <a:off x="4165600" y="3136900"/>
            <a:ext cx="804863" cy="558800"/>
          </a:xfrm>
          <a:prstGeom prst="rect">
            <a:avLst/>
          </a:prstGeom>
          <a:noFill/>
          <a:ln w="9525">
            <a:noFill/>
            <a:miter lim="800000"/>
            <a:headEnd/>
            <a:tailEnd/>
          </a:ln>
        </p:spPr>
      </p:pic>
      <p:sp>
        <p:nvSpPr>
          <p:cNvPr id="23560" name="TextBox 23"/>
          <p:cNvSpPr txBox="1">
            <a:spLocks noChangeArrowheads="1"/>
          </p:cNvSpPr>
          <p:nvPr/>
        </p:nvSpPr>
        <p:spPr bwMode="auto">
          <a:xfrm>
            <a:off x="4208463" y="3213100"/>
            <a:ext cx="733425" cy="307975"/>
          </a:xfrm>
          <a:prstGeom prst="rect">
            <a:avLst/>
          </a:prstGeom>
          <a:noFill/>
          <a:ln w="9525">
            <a:noFill/>
            <a:miter lim="800000"/>
            <a:headEnd/>
            <a:tailEnd/>
          </a:ln>
        </p:spPr>
        <p:txBody>
          <a:bodyPr wrap="none">
            <a:spAutoFit/>
          </a:bodyPr>
          <a:lstStyle/>
          <a:p>
            <a:r>
              <a:rPr lang="es-MX" sz="1400">
                <a:latin typeface="Soberana Sans Light" pitchFamily="50" charset="0"/>
              </a:rPr>
              <a:t>AJ890</a:t>
            </a:r>
            <a:endParaRPr lang="en-US" sz="1400">
              <a:latin typeface="Soberana Sans Light" pitchFamily="50" charset="0"/>
            </a:endParaRPr>
          </a:p>
        </p:txBody>
      </p:sp>
      <p:pic>
        <p:nvPicPr>
          <p:cNvPr id="23561" name="rg_hi" descr="https://encrypted-tbn2.gstatic.com/images?q=tbn:ANd9GcTvbj2L-saV8h78k9wc9wBavW-d1Z_YyX9Ua7X2fKvLkgCScuR4lw">
            <a:hlinkClick r:id="rId6"/>
          </p:cNvPr>
          <p:cNvPicPr>
            <a:picLocks noChangeAspect="1" noChangeArrowheads="1"/>
          </p:cNvPicPr>
          <p:nvPr/>
        </p:nvPicPr>
        <p:blipFill>
          <a:blip r:embed="rId7"/>
          <a:srcRect/>
          <a:stretch>
            <a:fillRect/>
          </a:stretch>
        </p:blipFill>
        <p:spPr bwMode="auto">
          <a:xfrm>
            <a:off x="6011863" y="3136900"/>
            <a:ext cx="804862" cy="558800"/>
          </a:xfrm>
          <a:prstGeom prst="rect">
            <a:avLst/>
          </a:prstGeom>
          <a:noFill/>
          <a:ln w="9525">
            <a:noFill/>
            <a:miter lim="800000"/>
            <a:headEnd/>
            <a:tailEnd/>
          </a:ln>
        </p:spPr>
      </p:pic>
      <p:sp>
        <p:nvSpPr>
          <p:cNvPr id="23562" name="TextBox 25"/>
          <p:cNvSpPr txBox="1">
            <a:spLocks noChangeArrowheads="1"/>
          </p:cNvSpPr>
          <p:nvPr/>
        </p:nvSpPr>
        <p:spPr bwMode="auto">
          <a:xfrm>
            <a:off x="6070600" y="3195638"/>
            <a:ext cx="733425" cy="307975"/>
          </a:xfrm>
          <a:prstGeom prst="rect">
            <a:avLst/>
          </a:prstGeom>
          <a:noFill/>
          <a:ln w="9525">
            <a:noFill/>
            <a:miter lim="800000"/>
            <a:headEnd/>
            <a:tailEnd/>
          </a:ln>
        </p:spPr>
        <p:txBody>
          <a:bodyPr wrap="none">
            <a:spAutoFit/>
          </a:bodyPr>
          <a:lstStyle/>
          <a:p>
            <a:r>
              <a:rPr lang="es-MX" sz="1400">
                <a:latin typeface="Soberana Sans Light" pitchFamily="50" charset="0"/>
              </a:rPr>
              <a:t>AJ890</a:t>
            </a:r>
            <a:endParaRPr lang="en-US" sz="1400">
              <a:latin typeface="Soberana Sans Light" pitchFamily="50" charset="0"/>
            </a:endParaRPr>
          </a:p>
        </p:txBody>
      </p:sp>
      <p:pic>
        <p:nvPicPr>
          <p:cNvPr id="23563" name="Picture 5" descr="C:\Users\quml76ar\AppData\Local\Temp\SNAGHTMLf9e5dba.PNG"/>
          <p:cNvPicPr>
            <a:picLocks noChangeAspect="1" noChangeArrowheads="1"/>
          </p:cNvPicPr>
          <p:nvPr/>
        </p:nvPicPr>
        <p:blipFill>
          <a:blip r:embed="rId8"/>
          <a:srcRect/>
          <a:stretch>
            <a:fillRect/>
          </a:stretch>
        </p:blipFill>
        <p:spPr bwMode="auto">
          <a:xfrm>
            <a:off x="7034213" y="3167063"/>
            <a:ext cx="530225" cy="582612"/>
          </a:xfrm>
          <a:prstGeom prst="rect">
            <a:avLst/>
          </a:prstGeom>
          <a:noFill/>
          <a:ln w="9525">
            <a:noFill/>
            <a:miter lim="800000"/>
            <a:headEnd/>
            <a:tailEnd/>
          </a:ln>
        </p:spPr>
      </p:pic>
      <p:pic>
        <p:nvPicPr>
          <p:cNvPr id="23564" name="rg_hi" descr="https://encrypted-tbn2.gstatic.com/images?q=tbn:ANd9GcTvbj2L-saV8h78k9wc9wBavW-d1Z_YyX9Ua7X2fKvLkgCScuR4lw">
            <a:hlinkClick r:id="rId6"/>
          </p:cNvPr>
          <p:cNvPicPr>
            <a:picLocks noChangeAspect="1" noChangeArrowheads="1"/>
          </p:cNvPicPr>
          <p:nvPr/>
        </p:nvPicPr>
        <p:blipFill>
          <a:blip r:embed="rId7"/>
          <a:srcRect/>
          <a:stretch>
            <a:fillRect/>
          </a:stretch>
        </p:blipFill>
        <p:spPr bwMode="auto">
          <a:xfrm>
            <a:off x="7615238" y="3167063"/>
            <a:ext cx="803275" cy="558800"/>
          </a:xfrm>
          <a:prstGeom prst="rect">
            <a:avLst/>
          </a:prstGeom>
          <a:noFill/>
          <a:ln w="9525">
            <a:noFill/>
            <a:miter lim="800000"/>
            <a:headEnd/>
            <a:tailEnd/>
          </a:ln>
        </p:spPr>
      </p:pic>
      <p:sp>
        <p:nvSpPr>
          <p:cNvPr id="23565" name="TextBox 28"/>
          <p:cNvSpPr txBox="1">
            <a:spLocks noChangeArrowheads="1"/>
          </p:cNvSpPr>
          <p:nvPr/>
        </p:nvSpPr>
        <p:spPr bwMode="auto">
          <a:xfrm>
            <a:off x="7648575" y="3213100"/>
            <a:ext cx="733425" cy="307975"/>
          </a:xfrm>
          <a:prstGeom prst="rect">
            <a:avLst/>
          </a:prstGeom>
          <a:noFill/>
          <a:ln w="9525">
            <a:noFill/>
            <a:miter lim="800000"/>
            <a:headEnd/>
            <a:tailEnd/>
          </a:ln>
        </p:spPr>
        <p:txBody>
          <a:bodyPr wrap="none">
            <a:spAutoFit/>
          </a:bodyPr>
          <a:lstStyle/>
          <a:p>
            <a:r>
              <a:rPr lang="es-MX" sz="1400">
                <a:latin typeface="Soberana Sans Light" pitchFamily="50" charset="0"/>
              </a:rPr>
              <a:t>AJ890</a:t>
            </a:r>
            <a:endParaRPr lang="en-US" sz="1400">
              <a:latin typeface="Soberana Sans Light" pitchFamily="50" charset="0"/>
            </a:endParaRPr>
          </a:p>
        </p:txBody>
      </p:sp>
      <p:pic>
        <p:nvPicPr>
          <p:cNvPr id="23566" name="Picture 5" descr="C:\Users\quml76ar\AppData\Local\Temp\SNAGHTMLf9e5dba.PNG"/>
          <p:cNvPicPr>
            <a:picLocks noChangeAspect="1" noChangeArrowheads="1"/>
          </p:cNvPicPr>
          <p:nvPr/>
        </p:nvPicPr>
        <p:blipFill>
          <a:blip r:embed="rId8"/>
          <a:srcRect/>
          <a:stretch>
            <a:fillRect/>
          </a:stretch>
        </p:blipFill>
        <p:spPr bwMode="auto">
          <a:xfrm>
            <a:off x="8421688" y="3106738"/>
            <a:ext cx="530225" cy="582612"/>
          </a:xfrm>
          <a:prstGeom prst="rect">
            <a:avLst/>
          </a:prstGeom>
          <a:noFill/>
          <a:ln w="9525">
            <a:noFill/>
            <a:miter lim="800000"/>
            <a:headEnd/>
            <a:tailEnd/>
          </a:ln>
        </p:spPr>
      </p:pic>
      <p:sp>
        <p:nvSpPr>
          <p:cNvPr id="15" name="Right Arrow 34"/>
          <p:cNvSpPr/>
          <p:nvPr/>
        </p:nvSpPr>
        <p:spPr>
          <a:xfrm>
            <a:off x="2046288" y="1198563"/>
            <a:ext cx="873125" cy="6810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latin typeface="Soberana Sans Light" pitchFamily="50" charset="0"/>
            </a:endParaRPr>
          </a:p>
        </p:txBody>
      </p:sp>
      <p:sp>
        <p:nvSpPr>
          <p:cNvPr id="23568" name="TextBox 36"/>
          <p:cNvSpPr txBox="1">
            <a:spLocks noChangeArrowheads="1"/>
          </p:cNvSpPr>
          <p:nvPr/>
        </p:nvSpPr>
        <p:spPr bwMode="auto">
          <a:xfrm>
            <a:off x="3475038" y="2957513"/>
            <a:ext cx="2416175" cy="261937"/>
          </a:xfrm>
          <a:prstGeom prst="rect">
            <a:avLst/>
          </a:prstGeom>
          <a:noFill/>
          <a:ln w="9525">
            <a:noFill/>
            <a:miter lim="800000"/>
            <a:headEnd/>
            <a:tailEnd/>
          </a:ln>
        </p:spPr>
        <p:txBody>
          <a:bodyPr>
            <a:spAutoFit/>
          </a:bodyPr>
          <a:lstStyle/>
          <a:p>
            <a:pPr algn="ctr"/>
            <a:r>
              <a:rPr lang="es-MX" sz="1100">
                <a:solidFill>
                  <a:srgbClr val="FF0000"/>
                </a:solidFill>
                <a:latin typeface="Soberana Sans Light" pitchFamily="50" charset="0"/>
              </a:rPr>
              <a:t>Verificador:1678 Anden: 77</a:t>
            </a:r>
            <a:endParaRPr lang="en-US" sz="1100">
              <a:solidFill>
                <a:srgbClr val="FF0000"/>
              </a:solidFill>
              <a:latin typeface="Soberana Sans Light" pitchFamily="50" charset="0"/>
            </a:endParaRPr>
          </a:p>
        </p:txBody>
      </p:sp>
      <p:pic>
        <p:nvPicPr>
          <p:cNvPr id="23569" name="Picture 2"/>
          <p:cNvPicPr>
            <a:picLocks noChangeAspect="1" noChangeArrowheads="1"/>
          </p:cNvPicPr>
          <p:nvPr/>
        </p:nvPicPr>
        <p:blipFill>
          <a:blip r:embed="rId10"/>
          <a:srcRect/>
          <a:stretch>
            <a:fillRect/>
          </a:stretch>
        </p:blipFill>
        <p:spPr bwMode="auto">
          <a:xfrm>
            <a:off x="7502525" y="423863"/>
            <a:ext cx="1073150" cy="1936750"/>
          </a:xfrm>
          <a:prstGeom prst="rect">
            <a:avLst/>
          </a:prstGeom>
          <a:noFill/>
          <a:ln w="9525">
            <a:noFill/>
            <a:miter lim="800000"/>
            <a:headEnd/>
            <a:tailEnd/>
          </a:ln>
        </p:spPr>
      </p:pic>
      <p:sp>
        <p:nvSpPr>
          <p:cNvPr id="18" name="Right Arrow 39"/>
          <p:cNvSpPr/>
          <p:nvPr/>
        </p:nvSpPr>
        <p:spPr>
          <a:xfrm>
            <a:off x="6040438" y="1082675"/>
            <a:ext cx="776287" cy="6524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latin typeface="Soberana Sans Light" pitchFamily="50" charset="0"/>
            </a:endParaRPr>
          </a:p>
        </p:txBody>
      </p:sp>
      <p:grpSp>
        <p:nvGrpSpPr>
          <p:cNvPr id="23571" name="Grupo 1"/>
          <p:cNvGrpSpPr>
            <a:grpSpLocks/>
          </p:cNvGrpSpPr>
          <p:nvPr/>
        </p:nvGrpSpPr>
        <p:grpSpPr bwMode="auto">
          <a:xfrm>
            <a:off x="361950" y="390525"/>
            <a:ext cx="1446213" cy="2295525"/>
            <a:chOff x="260297" y="579753"/>
            <a:chExt cx="1926938" cy="2295492"/>
          </a:xfrm>
        </p:grpSpPr>
        <p:pic>
          <p:nvPicPr>
            <p:cNvPr id="23583" name="Picture 30"/>
            <p:cNvPicPr>
              <a:picLocks noChangeAspect="1"/>
            </p:cNvPicPr>
            <p:nvPr/>
          </p:nvPicPr>
          <p:blipFill>
            <a:blip r:embed="rId11"/>
            <a:srcRect/>
            <a:stretch>
              <a:fillRect/>
            </a:stretch>
          </p:blipFill>
          <p:spPr bwMode="auto">
            <a:xfrm>
              <a:off x="260297" y="579753"/>
              <a:ext cx="909361" cy="1184001"/>
            </a:xfrm>
            <a:prstGeom prst="rect">
              <a:avLst/>
            </a:prstGeom>
            <a:noFill/>
            <a:ln w="9525">
              <a:noFill/>
              <a:miter lim="800000"/>
              <a:headEnd/>
              <a:tailEnd/>
            </a:ln>
          </p:spPr>
        </p:pic>
        <p:pic>
          <p:nvPicPr>
            <p:cNvPr id="23584" name="Picture 31"/>
            <p:cNvPicPr>
              <a:picLocks noChangeAspect="1"/>
            </p:cNvPicPr>
            <p:nvPr/>
          </p:nvPicPr>
          <p:blipFill>
            <a:blip r:embed="rId11"/>
            <a:srcRect/>
            <a:stretch>
              <a:fillRect/>
            </a:stretch>
          </p:blipFill>
          <p:spPr bwMode="auto">
            <a:xfrm>
              <a:off x="412697" y="732156"/>
              <a:ext cx="909361" cy="1184001"/>
            </a:xfrm>
            <a:prstGeom prst="rect">
              <a:avLst/>
            </a:prstGeom>
            <a:noFill/>
            <a:ln w="9525">
              <a:noFill/>
              <a:miter lim="800000"/>
              <a:headEnd/>
              <a:tailEnd/>
            </a:ln>
          </p:spPr>
        </p:pic>
        <p:pic>
          <p:nvPicPr>
            <p:cNvPr id="23585" name="Picture 32"/>
            <p:cNvPicPr>
              <a:picLocks noChangeAspect="1"/>
            </p:cNvPicPr>
            <p:nvPr/>
          </p:nvPicPr>
          <p:blipFill>
            <a:blip r:embed="rId11"/>
            <a:srcRect/>
            <a:stretch>
              <a:fillRect/>
            </a:stretch>
          </p:blipFill>
          <p:spPr bwMode="auto">
            <a:xfrm>
              <a:off x="565097" y="884576"/>
              <a:ext cx="909361" cy="1184001"/>
            </a:xfrm>
            <a:prstGeom prst="rect">
              <a:avLst/>
            </a:prstGeom>
            <a:noFill/>
            <a:ln w="9525">
              <a:noFill/>
              <a:miter lim="800000"/>
              <a:headEnd/>
              <a:tailEnd/>
            </a:ln>
          </p:spPr>
        </p:pic>
        <p:pic>
          <p:nvPicPr>
            <p:cNvPr id="23586" name="Picture 33"/>
            <p:cNvPicPr>
              <a:picLocks noChangeAspect="1"/>
            </p:cNvPicPr>
            <p:nvPr/>
          </p:nvPicPr>
          <p:blipFill>
            <a:blip r:embed="rId11"/>
            <a:srcRect/>
            <a:stretch>
              <a:fillRect/>
            </a:stretch>
          </p:blipFill>
          <p:spPr bwMode="auto">
            <a:xfrm>
              <a:off x="717497" y="1036976"/>
              <a:ext cx="909361" cy="1184001"/>
            </a:xfrm>
            <a:prstGeom prst="rect">
              <a:avLst/>
            </a:prstGeom>
            <a:noFill/>
            <a:ln w="9525">
              <a:noFill/>
              <a:miter lim="800000"/>
              <a:headEnd/>
              <a:tailEnd/>
            </a:ln>
          </p:spPr>
        </p:pic>
        <p:pic>
          <p:nvPicPr>
            <p:cNvPr id="23587" name="Picture 30"/>
            <p:cNvPicPr>
              <a:picLocks noChangeAspect="1"/>
            </p:cNvPicPr>
            <p:nvPr/>
          </p:nvPicPr>
          <p:blipFill>
            <a:blip r:embed="rId11"/>
            <a:srcRect/>
            <a:stretch>
              <a:fillRect/>
            </a:stretch>
          </p:blipFill>
          <p:spPr bwMode="auto">
            <a:xfrm>
              <a:off x="820674" y="1234021"/>
              <a:ext cx="909361" cy="1184001"/>
            </a:xfrm>
            <a:prstGeom prst="rect">
              <a:avLst/>
            </a:prstGeom>
            <a:noFill/>
            <a:ln w="9525">
              <a:noFill/>
              <a:miter lim="800000"/>
              <a:headEnd/>
              <a:tailEnd/>
            </a:ln>
          </p:spPr>
        </p:pic>
        <p:pic>
          <p:nvPicPr>
            <p:cNvPr id="23588" name="Picture 31"/>
            <p:cNvPicPr>
              <a:picLocks noChangeAspect="1"/>
            </p:cNvPicPr>
            <p:nvPr/>
          </p:nvPicPr>
          <p:blipFill>
            <a:blip r:embed="rId11"/>
            <a:srcRect/>
            <a:stretch>
              <a:fillRect/>
            </a:stretch>
          </p:blipFill>
          <p:spPr bwMode="auto">
            <a:xfrm>
              <a:off x="973074" y="1386424"/>
              <a:ext cx="909361" cy="1184001"/>
            </a:xfrm>
            <a:prstGeom prst="rect">
              <a:avLst/>
            </a:prstGeom>
            <a:noFill/>
            <a:ln w="9525">
              <a:noFill/>
              <a:miter lim="800000"/>
              <a:headEnd/>
              <a:tailEnd/>
            </a:ln>
          </p:spPr>
        </p:pic>
        <p:pic>
          <p:nvPicPr>
            <p:cNvPr id="23589" name="Picture 32"/>
            <p:cNvPicPr>
              <a:picLocks noChangeAspect="1"/>
            </p:cNvPicPr>
            <p:nvPr/>
          </p:nvPicPr>
          <p:blipFill>
            <a:blip r:embed="rId11"/>
            <a:srcRect/>
            <a:stretch>
              <a:fillRect/>
            </a:stretch>
          </p:blipFill>
          <p:spPr bwMode="auto">
            <a:xfrm>
              <a:off x="1125474" y="1538844"/>
              <a:ext cx="909361" cy="1184001"/>
            </a:xfrm>
            <a:prstGeom prst="rect">
              <a:avLst/>
            </a:prstGeom>
            <a:noFill/>
            <a:ln w="9525">
              <a:noFill/>
              <a:miter lim="800000"/>
              <a:headEnd/>
              <a:tailEnd/>
            </a:ln>
          </p:spPr>
        </p:pic>
        <p:pic>
          <p:nvPicPr>
            <p:cNvPr id="23590" name="Picture 33"/>
            <p:cNvPicPr>
              <a:picLocks noChangeAspect="1"/>
            </p:cNvPicPr>
            <p:nvPr/>
          </p:nvPicPr>
          <p:blipFill>
            <a:blip r:embed="rId11"/>
            <a:srcRect/>
            <a:stretch>
              <a:fillRect/>
            </a:stretch>
          </p:blipFill>
          <p:spPr bwMode="auto">
            <a:xfrm>
              <a:off x="1277874" y="1691244"/>
              <a:ext cx="909361" cy="1184001"/>
            </a:xfrm>
            <a:prstGeom prst="rect">
              <a:avLst/>
            </a:prstGeom>
            <a:noFill/>
            <a:ln w="9525">
              <a:noFill/>
              <a:miter lim="800000"/>
              <a:headEnd/>
              <a:tailEnd/>
            </a:ln>
          </p:spPr>
        </p:pic>
      </p:grpSp>
      <p:sp>
        <p:nvSpPr>
          <p:cNvPr id="28" name="Rounded Rectangle 15"/>
          <p:cNvSpPr/>
          <p:nvPr/>
        </p:nvSpPr>
        <p:spPr>
          <a:xfrm>
            <a:off x="423863" y="4859338"/>
            <a:ext cx="1260475" cy="1878012"/>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100" dirty="0">
                <a:latin typeface="Soberana Sans Light" pitchFamily="50" charset="0"/>
                <a:cs typeface="Arial" panose="020B0604020202020204" pitchFamily="34" charset="0"/>
              </a:rPr>
              <a:t>Integración previa al despacho de los pedimentos en un QR sellado por el SAT</a:t>
            </a:r>
            <a:endParaRPr lang="en-US" sz="1100" dirty="0">
              <a:latin typeface="Soberana Sans Light" pitchFamily="50" charset="0"/>
              <a:cs typeface="Arial" panose="020B0604020202020204" pitchFamily="34" charset="0"/>
            </a:endParaRPr>
          </a:p>
        </p:txBody>
      </p:sp>
      <p:sp>
        <p:nvSpPr>
          <p:cNvPr id="29" name="Rounded Rectangle 16"/>
          <p:cNvSpPr/>
          <p:nvPr/>
        </p:nvSpPr>
        <p:spPr>
          <a:xfrm>
            <a:off x="2178050" y="4897438"/>
            <a:ext cx="1330325" cy="1839912"/>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100" dirty="0">
                <a:latin typeface="Soberana Sans Light" pitchFamily="50" charset="0"/>
                <a:cs typeface="Arial" panose="020B0604020202020204" pitchFamily="34" charset="0"/>
              </a:rPr>
              <a:t>Aplicación de las validaciones en el proceso de Selección Automatizada</a:t>
            </a:r>
            <a:endParaRPr lang="en-US" sz="1100" dirty="0">
              <a:latin typeface="Soberana Sans Light" pitchFamily="50" charset="0"/>
              <a:cs typeface="Arial" panose="020B0604020202020204" pitchFamily="34" charset="0"/>
            </a:endParaRPr>
          </a:p>
        </p:txBody>
      </p:sp>
      <p:sp>
        <p:nvSpPr>
          <p:cNvPr id="30" name="Rounded Rectangle 17"/>
          <p:cNvSpPr/>
          <p:nvPr/>
        </p:nvSpPr>
        <p:spPr>
          <a:xfrm>
            <a:off x="4017963" y="4875213"/>
            <a:ext cx="1217612" cy="18621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100" dirty="0">
                <a:latin typeface="Soberana Sans Light" pitchFamily="50" charset="0"/>
                <a:cs typeface="Arial" panose="020B0604020202020204" pitchFamily="34" charset="0"/>
              </a:rPr>
              <a:t>Ordenamiento de los vehículos en las plataformas en caso de reconocimiento aduanero</a:t>
            </a:r>
            <a:endParaRPr lang="en-US" sz="1100" dirty="0">
              <a:latin typeface="Soberana Sans Light" pitchFamily="50" charset="0"/>
              <a:cs typeface="Arial" panose="020B0604020202020204" pitchFamily="34" charset="0"/>
            </a:endParaRPr>
          </a:p>
        </p:txBody>
      </p:sp>
      <p:sp>
        <p:nvSpPr>
          <p:cNvPr id="31" name="Rounded Rectangle 18"/>
          <p:cNvSpPr/>
          <p:nvPr/>
        </p:nvSpPr>
        <p:spPr>
          <a:xfrm>
            <a:off x="5743575" y="4875213"/>
            <a:ext cx="1316038" cy="1862137"/>
          </a:xfrm>
          <a:prstGeom prst="round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200" dirty="0">
                <a:latin typeface="Soberana Sans Light" pitchFamily="50" charset="0"/>
                <a:cs typeface="Arial" panose="020B0604020202020204" pitchFamily="34" charset="0"/>
              </a:rPr>
              <a:t>Asignación de Anden en caso de irregularidad</a:t>
            </a:r>
            <a:endParaRPr lang="en-US" sz="1200" dirty="0">
              <a:latin typeface="Soberana Sans Light" pitchFamily="50" charset="0"/>
              <a:cs typeface="Arial" panose="020B0604020202020204" pitchFamily="34" charset="0"/>
            </a:endParaRPr>
          </a:p>
        </p:txBody>
      </p:sp>
      <p:sp>
        <p:nvSpPr>
          <p:cNvPr id="32" name="Rounded Rectangle 19"/>
          <p:cNvSpPr/>
          <p:nvPr/>
        </p:nvSpPr>
        <p:spPr>
          <a:xfrm>
            <a:off x="7564438" y="4859338"/>
            <a:ext cx="1385887" cy="1878012"/>
          </a:xfrm>
          <a:prstGeom prst="round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100" dirty="0">
                <a:latin typeface="Soberana Sans Light" pitchFamily="50" charset="0"/>
                <a:cs typeface="Arial" panose="020B0604020202020204" pitchFamily="34" charset="0"/>
              </a:rPr>
              <a:t>Validación de </a:t>
            </a:r>
            <a:r>
              <a:rPr lang="es-MX" sz="1100" dirty="0" err="1">
                <a:latin typeface="Soberana Sans Light" pitchFamily="50" charset="0"/>
                <a:cs typeface="Arial" panose="020B0604020202020204" pitchFamily="34" charset="0"/>
              </a:rPr>
              <a:t>desaduanamiento</a:t>
            </a:r>
            <a:r>
              <a:rPr lang="es-MX" sz="1100" dirty="0">
                <a:latin typeface="Soberana Sans Light" pitchFamily="50" charset="0"/>
                <a:cs typeface="Arial" panose="020B0604020202020204" pitchFamily="34" charset="0"/>
              </a:rPr>
              <a:t> </a:t>
            </a:r>
          </a:p>
          <a:p>
            <a:pPr algn="ctr">
              <a:defRPr/>
            </a:pPr>
            <a:r>
              <a:rPr lang="es-MX" sz="1100" dirty="0">
                <a:latin typeface="Soberana Sans Light" pitchFamily="50" charset="0"/>
                <a:cs typeface="Arial" panose="020B0604020202020204" pitchFamily="34" charset="0"/>
              </a:rPr>
              <a:t>y cumplimiento</a:t>
            </a:r>
            <a:endParaRPr lang="en-US" sz="1100" dirty="0">
              <a:latin typeface="Soberana Sans Light" pitchFamily="50" charset="0"/>
              <a:cs typeface="Arial" panose="020B0604020202020204" pitchFamily="34" charset="0"/>
            </a:endParaRPr>
          </a:p>
        </p:txBody>
      </p:sp>
      <p:sp>
        <p:nvSpPr>
          <p:cNvPr id="23577" name="TextBox 37"/>
          <p:cNvSpPr txBox="1">
            <a:spLocks noChangeArrowheads="1"/>
          </p:cNvSpPr>
          <p:nvPr/>
        </p:nvSpPr>
        <p:spPr bwMode="auto">
          <a:xfrm>
            <a:off x="1158875" y="2471738"/>
            <a:ext cx="2439988" cy="600075"/>
          </a:xfrm>
          <a:prstGeom prst="rect">
            <a:avLst/>
          </a:prstGeom>
          <a:noFill/>
          <a:ln w="9525">
            <a:noFill/>
            <a:miter lim="800000"/>
            <a:headEnd/>
            <a:tailEnd/>
          </a:ln>
        </p:spPr>
        <p:txBody>
          <a:bodyPr>
            <a:spAutoFit/>
          </a:bodyPr>
          <a:lstStyle/>
          <a:p>
            <a:pPr algn="ctr"/>
            <a:r>
              <a:rPr lang="es-MX" sz="1100">
                <a:latin typeface="Soberana Sans Light" pitchFamily="50" charset="0"/>
              </a:rPr>
              <a:t>Eliminación de impresión física y escaneo de pedimentos, simplificando el despacho</a:t>
            </a:r>
            <a:endParaRPr lang="en-US" sz="1100">
              <a:latin typeface="Soberana Sans Light" pitchFamily="50" charset="0"/>
            </a:endParaRPr>
          </a:p>
        </p:txBody>
      </p:sp>
      <p:sp>
        <p:nvSpPr>
          <p:cNvPr id="23578" name="TextBox 37"/>
          <p:cNvSpPr txBox="1">
            <a:spLocks noChangeArrowheads="1"/>
          </p:cNvSpPr>
          <p:nvPr/>
        </p:nvSpPr>
        <p:spPr bwMode="auto">
          <a:xfrm>
            <a:off x="3851275" y="2662238"/>
            <a:ext cx="1562100" cy="261937"/>
          </a:xfrm>
          <a:prstGeom prst="rect">
            <a:avLst/>
          </a:prstGeom>
          <a:noFill/>
          <a:ln w="9525">
            <a:noFill/>
            <a:miter lim="800000"/>
            <a:headEnd/>
            <a:tailEnd/>
          </a:ln>
        </p:spPr>
        <p:txBody>
          <a:bodyPr>
            <a:spAutoFit/>
          </a:bodyPr>
          <a:lstStyle/>
          <a:p>
            <a:pPr algn="ctr"/>
            <a:r>
              <a:rPr lang="es-MX" sz="1100">
                <a:latin typeface="Soberana Sans Light" pitchFamily="50" charset="0"/>
              </a:rPr>
              <a:t>Certificación Digital</a:t>
            </a:r>
            <a:endParaRPr lang="en-US" sz="1100">
              <a:latin typeface="Soberana Sans Light" pitchFamily="50" charset="0"/>
            </a:endParaRPr>
          </a:p>
        </p:txBody>
      </p:sp>
      <p:cxnSp>
        <p:nvCxnSpPr>
          <p:cNvPr id="35" name="Conector recto de flecha 3"/>
          <p:cNvCxnSpPr/>
          <p:nvPr/>
        </p:nvCxnSpPr>
        <p:spPr>
          <a:xfrm flipV="1">
            <a:off x="3817938" y="2816225"/>
            <a:ext cx="258762" cy="290513"/>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grpSp>
        <p:nvGrpSpPr>
          <p:cNvPr id="23580" name="Grupo 38"/>
          <p:cNvGrpSpPr>
            <a:grpSpLocks/>
          </p:cNvGrpSpPr>
          <p:nvPr/>
        </p:nvGrpSpPr>
        <p:grpSpPr bwMode="auto">
          <a:xfrm>
            <a:off x="2919413" y="168275"/>
            <a:ext cx="3151187" cy="2212975"/>
            <a:chOff x="2113028" y="145774"/>
            <a:chExt cx="8099034" cy="6614802"/>
          </a:xfrm>
        </p:grpSpPr>
        <p:pic>
          <p:nvPicPr>
            <p:cNvPr id="23581" name="Imagen 39"/>
            <p:cNvPicPr>
              <a:picLocks noChangeAspect="1"/>
            </p:cNvPicPr>
            <p:nvPr/>
          </p:nvPicPr>
          <p:blipFill>
            <a:blip r:embed="rId12"/>
            <a:srcRect/>
            <a:stretch>
              <a:fillRect/>
            </a:stretch>
          </p:blipFill>
          <p:spPr bwMode="auto">
            <a:xfrm>
              <a:off x="2113028" y="145774"/>
              <a:ext cx="8099034" cy="5342436"/>
            </a:xfrm>
            <a:prstGeom prst="rect">
              <a:avLst/>
            </a:prstGeom>
            <a:noFill/>
            <a:ln w="9525">
              <a:noFill/>
              <a:miter lim="800000"/>
              <a:headEnd/>
              <a:tailEnd/>
            </a:ln>
          </p:spPr>
        </p:pic>
        <p:pic>
          <p:nvPicPr>
            <p:cNvPr id="23582" name="Imagen 40"/>
            <p:cNvPicPr>
              <a:picLocks noChangeAspect="1"/>
            </p:cNvPicPr>
            <p:nvPr/>
          </p:nvPicPr>
          <p:blipFill>
            <a:blip r:embed="rId13"/>
            <a:srcRect/>
            <a:stretch>
              <a:fillRect/>
            </a:stretch>
          </p:blipFill>
          <p:spPr bwMode="auto">
            <a:xfrm>
              <a:off x="2139532" y="5457769"/>
              <a:ext cx="8056891" cy="1302807"/>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 Grupo"/>
          <p:cNvGrpSpPr>
            <a:grpSpLocks/>
          </p:cNvGrpSpPr>
          <p:nvPr/>
        </p:nvGrpSpPr>
        <p:grpSpPr bwMode="auto">
          <a:xfrm>
            <a:off x="1098550" y="677863"/>
            <a:ext cx="2320925" cy="5756275"/>
            <a:chOff x="5138117" y="747454"/>
            <a:chExt cx="2910266" cy="5756300"/>
          </a:xfrm>
        </p:grpSpPr>
        <p:pic>
          <p:nvPicPr>
            <p:cNvPr id="24587" name="Picture 5" descr="http://celrock.com/wp-content/uploads/2012/12/Celular-Nexus-4-9.jpeg"/>
            <p:cNvPicPr>
              <a:picLocks noChangeAspect="1" noChangeArrowheads="1"/>
            </p:cNvPicPr>
            <p:nvPr/>
          </p:nvPicPr>
          <p:blipFill>
            <a:blip r:embed="rId2"/>
            <a:srcRect l="35481" r="33098" b="8258"/>
            <a:stretch>
              <a:fillRect/>
            </a:stretch>
          </p:blipFill>
          <p:spPr bwMode="auto">
            <a:xfrm>
              <a:off x="5138117" y="747454"/>
              <a:ext cx="2910266" cy="5756300"/>
            </a:xfrm>
            <a:prstGeom prst="rect">
              <a:avLst/>
            </a:prstGeom>
            <a:noFill/>
            <a:ln w="9525">
              <a:noFill/>
              <a:miter lim="800000"/>
              <a:headEnd/>
              <a:tailEnd/>
            </a:ln>
          </p:spPr>
        </p:pic>
        <p:pic>
          <p:nvPicPr>
            <p:cNvPr id="24588" name="Picture 2"/>
            <p:cNvPicPr>
              <a:picLocks noChangeAspect="1" noChangeArrowheads="1"/>
            </p:cNvPicPr>
            <p:nvPr/>
          </p:nvPicPr>
          <p:blipFill>
            <a:blip r:embed="rId3"/>
            <a:srcRect/>
            <a:stretch>
              <a:fillRect/>
            </a:stretch>
          </p:blipFill>
          <p:spPr bwMode="auto">
            <a:xfrm>
              <a:off x="5249479" y="1280704"/>
              <a:ext cx="2712454" cy="4205288"/>
            </a:xfrm>
            <a:prstGeom prst="rect">
              <a:avLst/>
            </a:prstGeom>
            <a:noFill/>
            <a:ln w="9525">
              <a:noFill/>
              <a:miter lim="800000"/>
              <a:headEnd/>
              <a:tailEnd/>
            </a:ln>
          </p:spPr>
        </p:pic>
      </p:grpSp>
      <p:sp>
        <p:nvSpPr>
          <p:cNvPr id="24579" name="1 Título"/>
          <p:cNvSpPr txBox="1">
            <a:spLocks/>
          </p:cNvSpPr>
          <p:nvPr/>
        </p:nvSpPr>
        <p:spPr bwMode="auto">
          <a:xfrm>
            <a:off x="3551238" y="4144963"/>
            <a:ext cx="3340100" cy="2160587"/>
          </a:xfrm>
          <a:prstGeom prst="rect">
            <a:avLst/>
          </a:prstGeom>
          <a:noFill/>
          <a:ln w="9525">
            <a:noFill/>
            <a:miter lim="800000"/>
            <a:headEnd/>
            <a:tailEnd/>
          </a:ln>
        </p:spPr>
        <p:txBody>
          <a:bodyPr anchor="ctr"/>
          <a:lstStyle/>
          <a:p>
            <a:pPr algn="just" eaLnBrk="0" hangingPunct="0"/>
            <a:r>
              <a:rPr lang="es-MX">
                <a:latin typeface="Soberana Sans Light" pitchFamily="50" charset="0"/>
              </a:rPr>
              <a:t>Proporcionar una herramienta efectiva en el rastreo de los pedimentos en tiempo real, durante el tránsito del vehículo dentro y fuera de la aduana, a través de la lectura del código QR mediante el uso de SAT-Móvil.</a:t>
            </a:r>
          </a:p>
        </p:txBody>
      </p:sp>
      <p:grpSp>
        <p:nvGrpSpPr>
          <p:cNvPr id="24580" name="Grupo 10"/>
          <p:cNvGrpSpPr>
            <a:grpSpLocks/>
          </p:cNvGrpSpPr>
          <p:nvPr/>
        </p:nvGrpSpPr>
        <p:grpSpPr bwMode="auto">
          <a:xfrm>
            <a:off x="3551238" y="1057275"/>
            <a:ext cx="4730750" cy="2933700"/>
            <a:chOff x="2113028" y="145774"/>
            <a:chExt cx="8099034" cy="5342436"/>
          </a:xfrm>
        </p:grpSpPr>
        <p:pic>
          <p:nvPicPr>
            <p:cNvPr id="24585" name="Imagen 11"/>
            <p:cNvPicPr>
              <a:picLocks noChangeAspect="1"/>
            </p:cNvPicPr>
            <p:nvPr/>
          </p:nvPicPr>
          <p:blipFill>
            <a:blip r:embed="rId4"/>
            <a:srcRect/>
            <a:stretch>
              <a:fillRect/>
            </a:stretch>
          </p:blipFill>
          <p:spPr bwMode="auto">
            <a:xfrm>
              <a:off x="2113028" y="145774"/>
              <a:ext cx="8099034" cy="5342436"/>
            </a:xfrm>
            <a:prstGeom prst="rect">
              <a:avLst/>
            </a:prstGeom>
            <a:noFill/>
            <a:ln w="9525">
              <a:noFill/>
              <a:miter lim="800000"/>
              <a:headEnd/>
              <a:tailEnd/>
            </a:ln>
          </p:spPr>
        </p:pic>
        <p:pic>
          <p:nvPicPr>
            <p:cNvPr id="24586" name="Imagen 12"/>
            <p:cNvPicPr>
              <a:picLocks noChangeAspect="1"/>
            </p:cNvPicPr>
            <p:nvPr/>
          </p:nvPicPr>
          <p:blipFill>
            <a:blip r:embed="rId5"/>
            <a:srcRect/>
            <a:stretch>
              <a:fillRect/>
            </a:stretch>
          </p:blipFill>
          <p:spPr bwMode="auto">
            <a:xfrm flipV="1">
              <a:off x="2139532" y="4814275"/>
              <a:ext cx="8056891" cy="643496"/>
            </a:xfrm>
            <a:prstGeom prst="rect">
              <a:avLst/>
            </a:prstGeom>
            <a:noFill/>
            <a:ln w="9525">
              <a:noFill/>
              <a:miter lim="800000"/>
              <a:headEnd/>
              <a:tailEnd/>
            </a:ln>
          </p:spPr>
        </p:pic>
      </p:grpSp>
      <p:pic>
        <p:nvPicPr>
          <p:cNvPr id="9" name="8 Imagen"/>
          <p:cNvPicPr>
            <a:picLocks noChangeAspect="1"/>
          </p:cNvPicPr>
          <p:nvPr/>
        </p:nvPicPr>
        <p:blipFill>
          <a:blip r:embed="rId6"/>
          <a:srcRect l="24950" r="27672"/>
          <a:stretch>
            <a:fillRect/>
          </a:stretch>
        </p:blipFill>
        <p:spPr bwMode="auto">
          <a:xfrm>
            <a:off x="1922463" y="2524125"/>
            <a:ext cx="692150" cy="1376363"/>
          </a:xfrm>
          <a:prstGeom prst="rect">
            <a:avLst/>
          </a:prstGeom>
          <a:noFill/>
          <a:ln w="9525">
            <a:noFill/>
            <a:miter lim="800000"/>
            <a:headEnd/>
            <a:tailEnd/>
          </a:ln>
        </p:spPr>
      </p:pic>
      <p:sp>
        <p:nvSpPr>
          <p:cNvPr id="10" name="9 Rectángulo"/>
          <p:cNvSpPr/>
          <p:nvPr/>
        </p:nvSpPr>
        <p:spPr>
          <a:xfrm>
            <a:off x="5519738" y="1401763"/>
            <a:ext cx="1371600" cy="341312"/>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s-MX"/>
          </a:p>
        </p:txBody>
      </p:sp>
      <p:cxnSp>
        <p:nvCxnSpPr>
          <p:cNvPr id="8" name="7 Conector recto"/>
          <p:cNvCxnSpPr/>
          <p:nvPr/>
        </p:nvCxnSpPr>
        <p:spPr>
          <a:xfrm>
            <a:off x="7388225" y="1841500"/>
            <a:ext cx="792163" cy="0"/>
          </a:xfrm>
          <a:prstGeom prst="line">
            <a:avLst/>
          </a:prstGeom>
          <a:ln w="57150">
            <a:solidFill>
              <a:srgbClr val="FF3300">
                <a:alpha val="72941"/>
              </a:srgbClr>
            </a:solidFill>
          </a:ln>
        </p:spPr>
        <p:style>
          <a:lnRef idx="2">
            <a:schemeClr val="accent1"/>
          </a:lnRef>
          <a:fillRef idx="0">
            <a:schemeClr val="accent1"/>
          </a:fillRef>
          <a:effectRef idx="1">
            <a:schemeClr val="accent1"/>
          </a:effectRef>
          <a:fontRef idx="minor">
            <a:schemeClr val="tx1"/>
          </a:fontRef>
        </p:style>
      </p:cxnSp>
      <p:pic>
        <p:nvPicPr>
          <p:cNvPr id="6" name="Picture 3"/>
          <p:cNvPicPr>
            <a:picLocks noChangeAspect="1" noChangeArrowheads="1"/>
          </p:cNvPicPr>
          <p:nvPr/>
        </p:nvPicPr>
        <p:blipFill>
          <a:blip r:embed="rId7"/>
          <a:srcRect/>
          <a:stretch>
            <a:fillRect/>
          </a:stretch>
        </p:blipFill>
        <p:spPr bwMode="auto">
          <a:xfrm>
            <a:off x="7123113" y="3556000"/>
            <a:ext cx="1158875" cy="21653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par>
                          <p:cTn id="11" fill="hold" nodeType="afterGroup">
                            <p:stCondLst>
                              <p:cond delay="500"/>
                            </p:stCondLst>
                            <p:childTnLst>
                              <p:par>
                                <p:cTn id="12" presetID="42" presetClass="path" presetSubtype="0" accel="50000" decel="50000" fill="hold" nodeType="afterEffect">
                                  <p:stCondLst>
                                    <p:cond delay="0"/>
                                  </p:stCondLst>
                                  <p:childTnLst>
                                    <p:animMotion origin="layout" path="M -2.08333E-6 1.48148E-6 L -0.00091 0.15972 " pathEditMode="relative" rAng="0" ptsTypes="AA">
                                      <p:cBhvr>
                                        <p:cTn id="13" dur="2000" fill="hold"/>
                                        <p:tgtEl>
                                          <p:spTgt spid="8"/>
                                        </p:tgtEl>
                                        <p:attrNameLst>
                                          <p:attrName>ppt_x</p:attrName>
                                          <p:attrName>ppt_y</p:attrName>
                                        </p:attrNameLst>
                                      </p:cBhvr>
                                      <p:rCtr x="-1" y="80"/>
                                    </p:animMotion>
                                  </p:childTnLst>
                                </p:cTn>
                              </p:par>
                            </p:childTnLst>
                          </p:cTn>
                        </p:par>
                        <p:par>
                          <p:cTn id="14" fill="hold" nodeType="afterGroup">
                            <p:stCondLst>
                              <p:cond delay="2500"/>
                            </p:stCondLst>
                            <p:childTnLst>
                              <p:par>
                                <p:cTn id="15" presetID="64" presetClass="path" presetSubtype="0" accel="50000" decel="50000" fill="hold" nodeType="afterEffect">
                                  <p:stCondLst>
                                    <p:cond delay="0"/>
                                  </p:stCondLst>
                                  <p:childTnLst>
                                    <p:animMotion origin="layout" path="M -0.00091 0.15972 L -0.00091 -0.0007 " pathEditMode="relative" rAng="0" ptsTypes="AA">
                                      <p:cBhvr>
                                        <p:cTn id="16" dur="2000" fill="hold"/>
                                        <p:tgtEl>
                                          <p:spTgt spid="8"/>
                                        </p:tgtEl>
                                        <p:attrNameLst>
                                          <p:attrName>ppt_x</p:attrName>
                                          <p:attrName>ppt_y</p:attrName>
                                        </p:attrNameLst>
                                      </p:cBhvr>
                                      <p:rCtr x="0" y="-80"/>
                                    </p:animMotion>
                                  </p:childTnLst>
                                </p:cTn>
                              </p:par>
                            </p:childTnLst>
                          </p:cTn>
                        </p:par>
                        <p:par>
                          <p:cTn id="17" fill="hold" nodeType="afterGroup">
                            <p:stCondLst>
                              <p:cond delay="4500"/>
                            </p:stCondLst>
                            <p:childTnLst>
                              <p:par>
                                <p:cTn id="18" presetID="10" presetClass="exit" presetSubtype="0" fill="hold" nodeType="after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par>
                          <p:cTn id="21" fill="hold" nodeType="afterGroup">
                            <p:stCondLst>
                              <p:cond delay="5000"/>
                            </p:stCondLst>
                            <p:childTnLst>
                              <p:par>
                                <p:cTn id="22" presetID="1"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par>
                          <p:cTn id="24" fill="hold" nodeType="afterGroup">
                            <p:stCondLst>
                              <p:cond delay="5000"/>
                            </p:stCondLst>
                            <p:childTnLst>
                              <p:par>
                                <p:cTn id="25" presetID="8" presetClass="emph" presetSubtype="0" fill="hold" nodeType="afterEffect">
                                  <p:stCondLst>
                                    <p:cond delay="0"/>
                                  </p:stCondLst>
                                  <p:childTnLst>
                                    <p:animRot by="21600000">
                                      <p:cBhvr>
                                        <p:cTn id="26" dur="2000" fill="hold"/>
                                        <p:tgtEl>
                                          <p:spTgt spid="9"/>
                                        </p:tgtEl>
                                        <p:attrNameLst>
                                          <p:attrName>r</p:attrName>
                                        </p:attrNameLst>
                                      </p:cBhvr>
                                    </p:animRot>
                                  </p:childTnLst>
                                </p:cTn>
                              </p:par>
                            </p:childTnLst>
                          </p:cTn>
                        </p:par>
                        <p:par>
                          <p:cTn id="27" fill="hold" nodeType="afterGroup">
                            <p:stCondLst>
                              <p:cond delay="7000"/>
                            </p:stCondLst>
                            <p:childTnLst>
                              <p:par>
                                <p:cTn id="28" presetID="10" presetClass="exit" presetSubtype="0" fill="hold" nodeType="after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par>
                          <p:cTn id="31" fill="hold" nodeType="afterGroup">
                            <p:stCondLst>
                              <p:cond delay="7500"/>
                            </p:stCondLst>
                            <p:childTnLst>
                              <p:par>
                                <p:cTn id="32" presetID="53" presetClass="entr" presetSubtype="16"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Título"/>
          <p:cNvSpPr txBox="1">
            <a:spLocks/>
          </p:cNvSpPr>
          <p:nvPr/>
        </p:nvSpPr>
        <p:spPr bwMode="auto">
          <a:xfrm>
            <a:off x="477838" y="515938"/>
            <a:ext cx="4760912" cy="677862"/>
          </a:xfrm>
          <a:prstGeom prst="rect">
            <a:avLst/>
          </a:prstGeom>
          <a:noFill/>
          <a:ln w="9525">
            <a:noFill/>
            <a:miter lim="800000"/>
            <a:headEnd/>
            <a:tailEnd/>
          </a:ln>
        </p:spPr>
        <p:txBody>
          <a:bodyPr anchor="ctr"/>
          <a:lstStyle/>
          <a:p>
            <a:pPr eaLnBrk="0" hangingPunct="0"/>
            <a:r>
              <a:rPr lang="es-MX" sz="2800" b="1">
                <a:latin typeface="Soberana Sans Light" pitchFamily="50" charset="0"/>
              </a:rPr>
              <a:t>Normatividad</a:t>
            </a:r>
          </a:p>
        </p:txBody>
      </p:sp>
      <p:sp>
        <p:nvSpPr>
          <p:cNvPr id="2" name="1 Rectángulo"/>
          <p:cNvSpPr/>
          <p:nvPr/>
        </p:nvSpPr>
        <p:spPr>
          <a:xfrm>
            <a:off x="379413" y="1241425"/>
            <a:ext cx="8515350" cy="5632450"/>
          </a:xfrm>
          <a:prstGeom prst="rect">
            <a:avLst/>
          </a:prstGeom>
        </p:spPr>
        <p:txBody>
          <a:bodyPr>
            <a:spAutoFit/>
          </a:bodyPr>
          <a:lstStyle/>
          <a:p>
            <a:pPr>
              <a:defRPr/>
            </a:pPr>
            <a:r>
              <a:rPr lang="es-MX" sz="1500" b="1" dirty="0">
                <a:latin typeface="Soberana Sans Light" pitchFamily="50" charset="0"/>
              </a:rPr>
              <a:t>Despacho de mercancías sin presentación de las impresiones de pedimentos, aviso o copias simples</a:t>
            </a:r>
          </a:p>
          <a:p>
            <a:pPr>
              <a:defRPr/>
            </a:pPr>
            <a:endParaRPr lang="es-MX" sz="1500" dirty="0">
              <a:latin typeface="Soberana Sans Light" pitchFamily="50" charset="0"/>
            </a:endParaRPr>
          </a:p>
          <a:p>
            <a:pPr>
              <a:defRPr/>
            </a:pPr>
            <a:r>
              <a:rPr lang="es-MX" sz="1500" b="1" dirty="0">
                <a:latin typeface="Soberana Sans Light" pitchFamily="50" charset="0"/>
              </a:rPr>
              <a:t>3.1.32.	</a:t>
            </a:r>
            <a:r>
              <a:rPr lang="es-MX" sz="1500" dirty="0">
                <a:latin typeface="Soberana Sans Light" pitchFamily="50" charset="0"/>
              </a:rPr>
              <a:t>Para los efectos de los artículos 36, primer párrafo, 36-A, penúltimo párrafo, 37-A, fracción II, 43 de la Ley y 64 del Reglamento</a:t>
            </a:r>
            <a:r>
              <a:rPr lang="es-MX" sz="1500" u="sng" dirty="0">
                <a:latin typeface="Soberana Sans Light" pitchFamily="50" charset="0"/>
              </a:rPr>
              <a:t>, la activación del mecanismo de selección automatizado para el despacho de las mercancías</a:t>
            </a:r>
            <a:r>
              <a:rPr lang="es-MX" sz="1500" dirty="0">
                <a:latin typeface="Soberana Sans Light" pitchFamily="50" charset="0"/>
              </a:rPr>
              <a:t>, </a:t>
            </a:r>
            <a:r>
              <a:rPr lang="es-MX" sz="1500" u="sng" dirty="0">
                <a:latin typeface="Soberana Sans Light" pitchFamily="50" charset="0"/>
              </a:rPr>
              <a:t>se efectuará </a:t>
            </a:r>
            <a:r>
              <a:rPr lang="es-MX" sz="1500" dirty="0">
                <a:latin typeface="Soberana Sans Light" pitchFamily="50" charset="0"/>
              </a:rPr>
              <a:t>sin </a:t>
            </a:r>
            <a:r>
              <a:rPr lang="es-MX" sz="1500" u="sng" dirty="0">
                <a:latin typeface="Soberana Sans Light" pitchFamily="50" charset="0"/>
              </a:rPr>
              <a:t>que se requiera </a:t>
            </a:r>
            <a:r>
              <a:rPr lang="es-MX" sz="1500" dirty="0">
                <a:latin typeface="Soberana Sans Light" pitchFamily="50" charset="0"/>
              </a:rPr>
              <a:t>presentar la impresión del pedimento, impresión simplificada del pedimento, impresión del aviso consolidado, pedimento parte II o copia simple a que se refieren la regla 3.1.18., </a:t>
            </a:r>
            <a:r>
              <a:rPr lang="es-MX" sz="1500" u="sng" dirty="0">
                <a:latin typeface="Soberana Sans Light" pitchFamily="50" charset="0"/>
              </a:rPr>
              <a:t>cumpliendo</a:t>
            </a:r>
            <a:r>
              <a:rPr lang="es-MX" sz="1500" dirty="0">
                <a:latin typeface="Soberana Sans Light" pitchFamily="50" charset="0"/>
              </a:rPr>
              <a:t> con lo siguiente: : </a:t>
            </a:r>
          </a:p>
          <a:p>
            <a:pPr>
              <a:defRPr/>
            </a:pPr>
            <a:endParaRPr lang="es-MX" sz="1500" dirty="0">
              <a:latin typeface="Soberana Sans Light" pitchFamily="50" charset="0"/>
            </a:endParaRPr>
          </a:p>
          <a:p>
            <a:pPr marL="400050" indent="-400050">
              <a:buFontTx/>
              <a:buAutoNum type="romanUcPeriod"/>
              <a:defRPr/>
            </a:pPr>
            <a:r>
              <a:rPr lang="es-MX" sz="1500" dirty="0">
                <a:latin typeface="Soberana Sans Light" pitchFamily="50" charset="0"/>
              </a:rPr>
              <a:t>Transmita al sistema electrónico aduanero el documento electrónico que señale los siguientes datos:</a:t>
            </a:r>
          </a:p>
          <a:p>
            <a:pPr marL="400050" indent="-400050">
              <a:buFontTx/>
              <a:buAutoNum type="romanUcPeriod"/>
              <a:defRPr/>
            </a:pPr>
            <a:endParaRPr lang="es-MX" sz="1500" b="1" dirty="0">
              <a:latin typeface="Soberana Sans Light" pitchFamily="50" charset="0"/>
            </a:endParaRPr>
          </a:p>
          <a:p>
            <a:pPr marL="1528763" lvl="2" indent="-614363">
              <a:defRPr/>
            </a:pPr>
            <a:r>
              <a:rPr lang="es-MX" sz="1500" b="1" dirty="0">
                <a:latin typeface="Soberana Sans Light" pitchFamily="50" charset="0"/>
              </a:rPr>
              <a:t>a)</a:t>
            </a:r>
            <a:r>
              <a:rPr lang="es-MX" sz="1500" dirty="0">
                <a:latin typeface="Soberana Sans Light" pitchFamily="50" charset="0"/>
              </a:rPr>
              <a:t>	Número de pedimento, </a:t>
            </a:r>
            <a:r>
              <a:rPr lang="es-MX" sz="1500" u="sng" dirty="0">
                <a:latin typeface="Soberana Sans Light" pitchFamily="50" charset="0"/>
              </a:rPr>
              <a:t>tipo de operación </a:t>
            </a:r>
            <a:r>
              <a:rPr lang="es-MX" sz="1500" dirty="0">
                <a:latin typeface="Soberana Sans Light" pitchFamily="50" charset="0"/>
              </a:rPr>
              <a:t>clave de la aduana, sección aduanera de despacho, patente o autorización del agente aduanal, apoderado aduanal o representante legal, según corresponda.</a:t>
            </a:r>
          </a:p>
          <a:p>
            <a:pPr marL="1528763" lvl="2" indent="-614363">
              <a:defRPr/>
            </a:pPr>
            <a:r>
              <a:rPr lang="es-MX" sz="1500" b="1" dirty="0">
                <a:latin typeface="Soberana Sans Light" pitchFamily="50" charset="0"/>
              </a:rPr>
              <a:t>b)</a:t>
            </a:r>
            <a:r>
              <a:rPr lang="es-MX" sz="1500" dirty="0">
                <a:latin typeface="Soberana Sans Light" pitchFamily="50" charset="0"/>
              </a:rPr>
              <a:t>	Los señalados en el anexo 22, apéndice 17, conforme a la operación de que se trate.</a:t>
            </a:r>
          </a:p>
          <a:p>
            <a:pPr marL="1528763" lvl="2" indent="-614363">
              <a:defRPr/>
            </a:pPr>
            <a:r>
              <a:rPr lang="es-MX" sz="1500" b="1" dirty="0">
                <a:latin typeface="Soberana Sans Light" pitchFamily="50" charset="0"/>
              </a:rPr>
              <a:t>c)</a:t>
            </a:r>
            <a:r>
              <a:rPr lang="es-MX" sz="1500" dirty="0">
                <a:latin typeface="Soberana Sans Light" pitchFamily="50" charset="0"/>
              </a:rPr>
              <a:t>	Número económico de la caja o contenedor y placas. </a:t>
            </a:r>
          </a:p>
          <a:p>
            <a:pPr marL="1528763" lvl="2" indent="-614363">
              <a:defRPr/>
            </a:pPr>
            <a:r>
              <a:rPr lang="es-MX" sz="1500" b="1" dirty="0">
                <a:latin typeface="Soberana Sans Light" pitchFamily="50" charset="0"/>
              </a:rPr>
              <a:t>d)</a:t>
            </a:r>
            <a:r>
              <a:rPr lang="es-MX" sz="1500" dirty="0">
                <a:latin typeface="Soberana Sans Light" pitchFamily="50" charset="0"/>
              </a:rPr>
              <a:t>	El CAAT de conformidad con la regla 2.4.6. </a:t>
            </a:r>
          </a:p>
          <a:p>
            <a:pPr marL="1528763" lvl="2" indent="-614363">
              <a:defRPr/>
            </a:pPr>
            <a:r>
              <a:rPr lang="es-MX" sz="1500" b="1" dirty="0">
                <a:latin typeface="Soberana Sans Light" pitchFamily="50" charset="0"/>
              </a:rPr>
              <a:t>e)	</a:t>
            </a:r>
            <a:r>
              <a:rPr lang="es-MX" sz="1500" dirty="0">
                <a:latin typeface="Soberana Sans Light" pitchFamily="50" charset="0"/>
              </a:rPr>
              <a:t>Los demás que se señalen en los lineamientos que se emitan para tal efecto por la AGA, mismos que se darán a conocer en la página electrónica www.sat.gob.mx.</a:t>
            </a:r>
          </a:p>
          <a:p>
            <a:pPr marL="1528763" lvl="2" indent="-614363">
              <a:defRPr/>
            </a:pPr>
            <a:r>
              <a:rPr lang="es-MX" sz="1500" b="1" dirty="0">
                <a:latin typeface="Soberana Sans Light" pitchFamily="50" charset="0"/>
              </a:rPr>
              <a:t>f)</a:t>
            </a:r>
            <a:r>
              <a:rPr lang="es-MX" sz="1500" dirty="0">
                <a:latin typeface="Soberana Sans Light" pitchFamily="50" charset="0"/>
              </a:rPr>
              <a:t>	Cantidad de la mercancía en </a:t>
            </a:r>
            <a:r>
              <a:rPr lang="es-MX" sz="1500" u="sng" dirty="0">
                <a:latin typeface="Soberana Sans Light" pitchFamily="50" charset="0"/>
              </a:rPr>
              <a:t>unidad de medida de comercialización  </a:t>
            </a:r>
            <a:r>
              <a:rPr lang="es-MX" sz="1500" dirty="0">
                <a:latin typeface="Soberana Sans Light" pitchFamily="50" charset="0"/>
              </a:rPr>
              <a:t>que se despacha.</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 Rectángulo"/>
          <p:cNvSpPr>
            <a:spLocks noChangeArrowheads="1"/>
          </p:cNvSpPr>
          <p:nvPr/>
        </p:nvSpPr>
        <p:spPr bwMode="auto">
          <a:xfrm>
            <a:off x="379413" y="1746250"/>
            <a:ext cx="8515350" cy="4016375"/>
          </a:xfrm>
          <a:prstGeom prst="rect">
            <a:avLst/>
          </a:prstGeom>
          <a:noFill/>
          <a:ln w="9525">
            <a:noFill/>
            <a:miter lim="800000"/>
            <a:headEnd/>
            <a:tailEnd/>
          </a:ln>
        </p:spPr>
        <p:txBody>
          <a:bodyPr>
            <a:spAutoFit/>
          </a:bodyPr>
          <a:lstStyle/>
          <a:p>
            <a:r>
              <a:rPr lang="es-MX" sz="1700" b="1">
                <a:latin typeface="Soberana Sans Light" pitchFamily="50" charset="0"/>
              </a:rPr>
              <a:t>Despacho de mercancías sin presentación de las impresiones de pedimentos, aviso o copias simples</a:t>
            </a:r>
          </a:p>
          <a:p>
            <a:endParaRPr lang="es-MX" sz="1700">
              <a:latin typeface="Soberana Sans Light" pitchFamily="50" charset="0"/>
            </a:endParaRPr>
          </a:p>
          <a:p>
            <a:r>
              <a:rPr lang="es-MX" sz="1700" b="1">
                <a:latin typeface="Soberana Sans Light" pitchFamily="50" charset="0"/>
              </a:rPr>
              <a:t>3.1.32  </a:t>
            </a:r>
            <a:r>
              <a:rPr lang="es-MX" sz="1700">
                <a:latin typeface="Soberana Sans Light" pitchFamily="50" charset="0"/>
              </a:rPr>
              <a:t>La transmisión se </a:t>
            </a:r>
            <a:r>
              <a:rPr lang="es-MX" sz="1700" b="1" u="sng">
                <a:latin typeface="Soberana Sans Light" pitchFamily="50" charset="0"/>
              </a:rPr>
              <a:t>realizará</a:t>
            </a:r>
            <a:r>
              <a:rPr lang="es-MX" sz="1700">
                <a:latin typeface="Soberana Sans Light" pitchFamily="50" charset="0"/>
              </a:rPr>
              <a:t> mediante la captura de los datos correspondientes en la página electrónica www.sat.gob.mx, en la cual se obtendrá el formato “</a:t>
            </a:r>
            <a:r>
              <a:rPr lang="es-MX" sz="1700" b="1" u="sng">
                <a:latin typeface="Soberana Sans Light" pitchFamily="50" charset="0"/>
              </a:rPr>
              <a:t>Documento</a:t>
            </a:r>
            <a:r>
              <a:rPr lang="es-MX" sz="1700">
                <a:latin typeface="Soberana Sans Light" pitchFamily="50" charset="0"/>
              </a:rPr>
              <a:t> de operación para despacho aduanero” con el código de barras bidimensional QR (Quick Response Code) el cual se generará con los datos declarados por el representante legal, el agente o apoderado aduanal.</a:t>
            </a:r>
          </a:p>
          <a:p>
            <a:endParaRPr lang="es-MX" sz="1700">
              <a:latin typeface="Soberana Sans Light" pitchFamily="50" charset="0"/>
            </a:endParaRPr>
          </a:p>
          <a:p>
            <a:r>
              <a:rPr lang="es-MX" sz="1700">
                <a:latin typeface="Soberana Sans Light" pitchFamily="50" charset="0"/>
              </a:rPr>
              <a:t>Asimismo se podrá realizar la transmisión del documento electrónico mediante un archivo con el formato y requisitos señalados en los lineamientos que se emitan para tal efecto por la AGA, mismos que se darán a conocer en la página electrónica www.sat.gob.mx, en este caso el representante legal, agente o apoderado aduanal deberán generar el formato “</a:t>
            </a:r>
            <a:r>
              <a:rPr lang="es-MX" sz="1700" b="1" u="sng">
                <a:latin typeface="Soberana Sans Light" pitchFamily="50" charset="0"/>
              </a:rPr>
              <a:t>Documento</a:t>
            </a:r>
            <a:r>
              <a:rPr lang="es-MX" sz="1700">
                <a:latin typeface="Soberana Sans Light" pitchFamily="50" charset="0"/>
              </a:rPr>
              <a:t> de operación para despacho aduanero”, en el cual se asentará el código de barras bidimensional QR (Quick Response Code). </a:t>
            </a:r>
          </a:p>
        </p:txBody>
      </p:sp>
      <p:sp>
        <p:nvSpPr>
          <p:cNvPr id="26627" name="1 Título"/>
          <p:cNvSpPr txBox="1">
            <a:spLocks/>
          </p:cNvSpPr>
          <p:nvPr/>
        </p:nvSpPr>
        <p:spPr bwMode="auto">
          <a:xfrm>
            <a:off x="477838" y="515938"/>
            <a:ext cx="4760912" cy="677862"/>
          </a:xfrm>
          <a:prstGeom prst="rect">
            <a:avLst/>
          </a:prstGeom>
          <a:noFill/>
          <a:ln w="9525">
            <a:noFill/>
            <a:miter lim="800000"/>
            <a:headEnd/>
            <a:tailEnd/>
          </a:ln>
        </p:spPr>
        <p:txBody>
          <a:bodyPr anchor="ctr"/>
          <a:lstStyle/>
          <a:p>
            <a:pPr eaLnBrk="0" hangingPunct="0"/>
            <a:r>
              <a:rPr lang="es-MX" sz="2800" b="1">
                <a:latin typeface="Soberana Sans Light" pitchFamily="50" charset="0"/>
              </a:rPr>
              <a:t>Normatividad</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Rectángulo"/>
          <p:cNvSpPr>
            <a:spLocks noChangeArrowheads="1"/>
          </p:cNvSpPr>
          <p:nvPr/>
        </p:nvSpPr>
        <p:spPr bwMode="auto">
          <a:xfrm>
            <a:off x="477838" y="1951038"/>
            <a:ext cx="8515350" cy="3140075"/>
          </a:xfrm>
          <a:prstGeom prst="rect">
            <a:avLst/>
          </a:prstGeom>
          <a:noFill/>
          <a:ln w="9525">
            <a:noFill/>
            <a:miter lim="800000"/>
            <a:headEnd/>
            <a:tailEnd/>
          </a:ln>
        </p:spPr>
        <p:txBody>
          <a:bodyPr>
            <a:spAutoFit/>
          </a:bodyPr>
          <a:lstStyle/>
          <a:p>
            <a:endParaRPr lang="es-MX">
              <a:latin typeface="Soberana Sans Light" pitchFamily="50" charset="0"/>
            </a:endParaRPr>
          </a:p>
          <a:p>
            <a:r>
              <a:rPr lang="es-MX" b="1">
                <a:latin typeface="Soberana Sans Light" pitchFamily="50" charset="0"/>
              </a:rPr>
              <a:t>3.1.16  </a:t>
            </a:r>
            <a:r>
              <a:rPr lang="es-MX">
                <a:latin typeface="Soberana Sans Light" pitchFamily="50" charset="0"/>
              </a:rPr>
              <a:t>Para los efectos del artículo 43 de la Ley </a:t>
            </a:r>
            <a:r>
              <a:rPr lang="es-MX" u="sng">
                <a:latin typeface="Soberana Sans Light" pitchFamily="50" charset="0"/>
              </a:rPr>
              <a:t>y 64 de su Reglamento</a:t>
            </a:r>
            <a:r>
              <a:rPr lang="es-MX">
                <a:latin typeface="Soberana Sans Light" pitchFamily="50" charset="0"/>
              </a:rPr>
              <a:t>, el módulo de selección automatizado imprimirá el resultado de la selección únicamente en el pedimento, impresión simplificada del pedimento o impresión del aviso consolidado.</a:t>
            </a:r>
          </a:p>
          <a:p>
            <a:endParaRPr lang="es-MX">
              <a:latin typeface="Soberana Sans Light" pitchFamily="50" charset="0"/>
            </a:endParaRPr>
          </a:p>
          <a:p>
            <a:r>
              <a:rPr lang="es-MX" u="sng">
                <a:latin typeface="Soberana Sans Light" pitchFamily="50" charset="0"/>
              </a:rPr>
              <a:t>Cuando no sea necesario presentar los documentos a que se refiere el párrafo anterior, y se active el mecanismo de selección automatizado de manera electrónica, el resultado se generará de igual forma, por lo que en estos casos, el mismo se consultará con la lectura del código de barras bidimensional y en la página www.sat.gob.mx.</a:t>
            </a:r>
            <a:endParaRPr lang="es-MX">
              <a:latin typeface="Soberana Sans Light" pitchFamily="50" charset="0"/>
            </a:endParaRPr>
          </a:p>
        </p:txBody>
      </p:sp>
      <p:sp>
        <p:nvSpPr>
          <p:cNvPr id="27651" name="1 Título"/>
          <p:cNvSpPr txBox="1">
            <a:spLocks/>
          </p:cNvSpPr>
          <p:nvPr/>
        </p:nvSpPr>
        <p:spPr bwMode="auto">
          <a:xfrm>
            <a:off x="477838" y="515938"/>
            <a:ext cx="4760912" cy="677862"/>
          </a:xfrm>
          <a:prstGeom prst="rect">
            <a:avLst/>
          </a:prstGeom>
          <a:noFill/>
          <a:ln w="9525">
            <a:noFill/>
            <a:miter lim="800000"/>
            <a:headEnd/>
            <a:tailEnd/>
          </a:ln>
        </p:spPr>
        <p:txBody>
          <a:bodyPr anchor="ctr"/>
          <a:lstStyle/>
          <a:p>
            <a:pPr eaLnBrk="0" hangingPunct="0"/>
            <a:r>
              <a:rPr lang="es-MX" sz="2800" b="1">
                <a:latin typeface="Soberana Sans Light" pitchFamily="50" charset="0"/>
              </a:rPr>
              <a:t>Normatividad</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12 Rectángulo"/>
          <p:cNvSpPr>
            <a:spLocks noChangeArrowheads="1"/>
          </p:cNvSpPr>
          <p:nvPr/>
        </p:nvSpPr>
        <p:spPr bwMode="auto">
          <a:xfrm>
            <a:off x="412750" y="947738"/>
            <a:ext cx="5926138" cy="523875"/>
          </a:xfrm>
          <a:prstGeom prst="rect">
            <a:avLst/>
          </a:prstGeom>
          <a:noFill/>
          <a:ln w="9525">
            <a:noFill/>
            <a:miter lim="800000"/>
            <a:headEnd/>
            <a:tailEnd/>
          </a:ln>
        </p:spPr>
        <p:txBody>
          <a:bodyPr wrap="none">
            <a:spAutoFit/>
          </a:bodyPr>
          <a:lstStyle/>
          <a:p>
            <a:r>
              <a:rPr lang="es-ES_tradnl" sz="2800" b="1">
                <a:latin typeface="Soberana Sans Light" pitchFamily="50" charset="0"/>
              </a:rPr>
              <a:t>Ventajas del esquema DODA-QR</a:t>
            </a:r>
          </a:p>
        </p:txBody>
      </p:sp>
      <p:sp>
        <p:nvSpPr>
          <p:cNvPr id="28675" name="7 CuadroTexto"/>
          <p:cNvSpPr txBox="1">
            <a:spLocks noChangeArrowheads="1"/>
          </p:cNvSpPr>
          <p:nvPr/>
        </p:nvSpPr>
        <p:spPr bwMode="auto">
          <a:xfrm>
            <a:off x="1844675" y="1176338"/>
            <a:ext cx="5618163" cy="369887"/>
          </a:xfrm>
          <a:prstGeom prst="rect">
            <a:avLst/>
          </a:prstGeom>
          <a:noFill/>
          <a:ln w="9525">
            <a:noFill/>
            <a:miter lim="800000"/>
            <a:headEnd/>
            <a:tailEnd/>
          </a:ln>
        </p:spPr>
        <p:txBody>
          <a:bodyPr>
            <a:spAutoFit/>
          </a:bodyPr>
          <a:lstStyle/>
          <a:p>
            <a:endParaRPr lang="es-MX"/>
          </a:p>
        </p:txBody>
      </p:sp>
      <p:sp>
        <p:nvSpPr>
          <p:cNvPr id="28676" name="Título 1"/>
          <p:cNvSpPr txBox="1">
            <a:spLocks/>
          </p:cNvSpPr>
          <p:nvPr/>
        </p:nvSpPr>
        <p:spPr bwMode="auto">
          <a:xfrm>
            <a:off x="412750" y="1738313"/>
            <a:ext cx="8328025" cy="4692650"/>
          </a:xfrm>
          <a:prstGeom prst="rect">
            <a:avLst/>
          </a:prstGeom>
          <a:noFill/>
          <a:ln w="9525">
            <a:noFill/>
            <a:miter lim="800000"/>
            <a:headEnd/>
            <a:tailEnd/>
          </a:ln>
        </p:spPr>
        <p:txBody>
          <a:bodyPr anchor="ctr"/>
          <a:lstStyle/>
          <a:p>
            <a:pPr marL="457200" indent="-457200" algn="just">
              <a:buFont typeface="Wingdings" pitchFamily="2" charset="2"/>
              <a:buChar char="§"/>
            </a:pPr>
            <a:r>
              <a:rPr lang="es-MX">
                <a:latin typeface="Soberana Sans Light" pitchFamily="50" charset="0"/>
              </a:rPr>
              <a:t>Se agiliza el proceso de despacho mediante la captura de información previo al proceso de Selección Automatizada.</a:t>
            </a:r>
          </a:p>
          <a:p>
            <a:pPr marL="457200" indent="-457200" algn="just">
              <a:buFont typeface="Wingdings" pitchFamily="2" charset="2"/>
              <a:buChar char="§"/>
            </a:pPr>
            <a:r>
              <a:rPr lang="es-MX">
                <a:latin typeface="Soberana Sans Light" pitchFamily="50" charset="0"/>
              </a:rPr>
              <a:t>Se incorpora la certificación digital en los pedimentos.</a:t>
            </a:r>
          </a:p>
          <a:p>
            <a:pPr marL="457200" indent="-457200" algn="just">
              <a:buFont typeface="Wingdings" pitchFamily="2" charset="2"/>
              <a:buChar char="§"/>
            </a:pPr>
            <a:r>
              <a:rPr lang="es-MX">
                <a:latin typeface="Soberana Sans Light" pitchFamily="50" charset="0"/>
              </a:rPr>
              <a:t>Se incorpora el sello del SAT en el documento DODA-QR.</a:t>
            </a:r>
          </a:p>
          <a:p>
            <a:pPr marL="457200" indent="-457200" algn="just">
              <a:buFont typeface="Wingdings" pitchFamily="2" charset="2"/>
              <a:buChar char="§"/>
            </a:pPr>
            <a:r>
              <a:rPr lang="es-MX">
                <a:latin typeface="Soberana Sans Light" pitchFamily="50" charset="0"/>
              </a:rPr>
              <a:t>Disminuir el tiempo en el proceso de Selección Automatizada.</a:t>
            </a:r>
          </a:p>
          <a:p>
            <a:pPr marL="457200" indent="-457200" algn="just">
              <a:buFont typeface="Wingdings" pitchFamily="2" charset="2"/>
              <a:buChar char="§"/>
            </a:pPr>
            <a:r>
              <a:rPr lang="es-MX">
                <a:latin typeface="Soberana Sans Light" pitchFamily="50" charset="0"/>
              </a:rPr>
              <a:t>Evitar errores de captura en datos sustantivos.</a:t>
            </a:r>
          </a:p>
          <a:p>
            <a:pPr marL="457200" indent="-457200" algn="just" eaLnBrk="0" hangingPunct="0">
              <a:buFont typeface="Wingdings" pitchFamily="2" charset="2"/>
              <a:buChar char="§"/>
            </a:pPr>
            <a:r>
              <a:rPr lang="es-MX">
                <a:latin typeface="Soberana Sans Light" pitchFamily="50" charset="0"/>
              </a:rPr>
              <a:t>Asegurar que se cumplan todos los puntos de control aplicables dentro de la aduana.</a:t>
            </a:r>
          </a:p>
          <a:p>
            <a:pPr marL="457200" indent="-457200" algn="just">
              <a:buFont typeface="Wingdings" pitchFamily="2" charset="2"/>
              <a:buChar char="§"/>
            </a:pPr>
            <a:r>
              <a:rPr lang="es-MX">
                <a:latin typeface="Soberana Sans Light" pitchFamily="50" charset="0"/>
              </a:rPr>
              <a:t>Proporcionar una herramienta efectiva en el rastreo de los pedimentos en tiempo real, dentro y fuera de la aduana a través de la lectura del código QR (SAT Móvil) desde cualquier dispositivo móvil con acceso a internet.</a:t>
            </a:r>
          </a:p>
          <a:p>
            <a:pPr marL="457200" indent="-457200" algn="just">
              <a:buFont typeface="Wingdings" pitchFamily="2" charset="2"/>
              <a:buChar char="§"/>
            </a:pPr>
            <a:r>
              <a:rPr lang="es-MX">
                <a:latin typeface="Soberana Sans Light" pitchFamily="50" charset="0"/>
              </a:rPr>
              <a:t>Facilitar la consulta en tiempo real, para revisión y control de las mercancías internadas a territorio nacional para los Oficiales de Comercio Exterior y autoridades correspondientes.</a:t>
            </a: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CuadroTexto"/>
          <p:cNvSpPr txBox="1">
            <a:spLocks noChangeArrowheads="1"/>
          </p:cNvSpPr>
          <p:nvPr/>
        </p:nvSpPr>
        <p:spPr bwMode="auto">
          <a:xfrm>
            <a:off x="536575" y="1139825"/>
            <a:ext cx="3114675" cy="523875"/>
          </a:xfrm>
          <a:prstGeom prst="rect">
            <a:avLst/>
          </a:prstGeom>
          <a:noFill/>
          <a:ln w="9525">
            <a:noFill/>
            <a:miter lim="800000"/>
            <a:headEnd/>
            <a:tailEnd/>
          </a:ln>
        </p:spPr>
        <p:txBody>
          <a:bodyPr wrap="none">
            <a:spAutoFit/>
          </a:bodyPr>
          <a:lstStyle/>
          <a:p>
            <a:r>
              <a:rPr lang="es-MX" sz="2800" b="1">
                <a:latin typeface="Soberana Sans Light" pitchFamily="50" charset="0"/>
              </a:rPr>
              <a:t>Siguientes pasos</a:t>
            </a:r>
          </a:p>
        </p:txBody>
      </p:sp>
      <p:sp>
        <p:nvSpPr>
          <p:cNvPr id="29699" name="5 Rectángulo"/>
          <p:cNvSpPr>
            <a:spLocks noChangeArrowheads="1"/>
          </p:cNvSpPr>
          <p:nvPr/>
        </p:nvSpPr>
        <p:spPr bwMode="auto">
          <a:xfrm>
            <a:off x="536575" y="1970088"/>
            <a:ext cx="8402638" cy="4154487"/>
          </a:xfrm>
          <a:prstGeom prst="rect">
            <a:avLst/>
          </a:prstGeom>
          <a:noFill/>
          <a:ln w="9525">
            <a:noFill/>
            <a:miter lim="800000"/>
            <a:headEnd/>
            <a:tailEnd/>
          </a:ln>
        </p:spPr>
        <p:txBody>
          <a:bodyPr>
            <a:spAutoFit/>
          </a:bodyPr>
          <a:lstStyle/>
          <a:p>
            <a:pPr marL="457200" indent="-457200">
              <a:buFont typeface="Calibri" pitchFamily="34" charset="0"/>
              <a:buAutoNum type="arabicPeriod"/>
            </a:pPr>
            <a:r>
              <a:rPr lang="es-MX" sz="2400">
                <a:latin typeface="Soberana Sans Light" pitchFamily="50" charset="0"/>
              </a:rPr>
              <a:t>Continuar con mesas de trabajo con los Agentes Aduanales vía webex.</a:t>
            </a:r>
          </a:p>
          <a:p>
            <a:pPr marL="457200" indent="-457200">
              <a:buFont typeface="Calibri" pitchFamily="34" charset="0"/>
              <a:buAutoNum type="arabicPeriod"/>
            </a:pPr>
            <a:r>
              <a:rPr lang="es-MX" sz="2400">
                <a:latin typeface="Soberana Sans Light" pitchFamily="50" charset="0"/>
              </a:rPr>
              <a:t>Desarrollo del WebService por parte de los Agentes Aduanales de acuerdo al manual técnico DODA-QR.</a:t>
            </a:r>
          </a:p>
          <a:p>
            <a:pPr marL="457200" indent="-457200">
              <a:buFont typeface="Calibri" pitchFamily="34" charset="0"/>
              <a:buAutoNum type="arabicPeriod"/>
            </a:pPr>
            <a:r>
              <a:rPr lang="es-MX" sz="2400">
                <a:latin typeface="Soberana Sans Light" pitchFamily="50" charset="0"/>
              </a:rPr>
              <a:t>Pruebas para generar DODA-QR en el portal.</a:t>
            </a:r>
          </a:p>
          <a:p>
            <a:pPr marL="457200" indent="-457200">
              <a:buFont typeface="Calibri" pitchFamily="34" charset="0"/>
              <a:buAutoNum type="arabicPeriod"/>
            </a:pPr>
            <a:r>
              <a:rPr lang="es-MX" sz="2400">
                <a:latin typeface="Soberana Sans Light" pitchFamily="50" charset="0"/>
              </a:rPr>
              <a:t>Pruebas de comunicación de los WebServices del Agente y el SAT</a:t>
            </a:r>
          </a:p>
          <a:p>
            <a:pPr marL="457200" indent="-457200">
              <a:buFont typeface="Calibri" pitchFamily="34" charset="0"/>
              <a:buAutoNum type="arabicPeriod"/>
            </a:pPr>
            <a:r>
              <a:rPr lang="es-MX" sz="2400">
                <a:latin typeface="Soberana Sans Light" pitchFamily="50" charset="0"/>
              </a:rPr>
              <a:t>Prueba piloto en Aduanas</a:t>
            </a:r>
          </a:p>
          <a:p>
            <a:pPr marL="457200" indent="-457200">
              <a:buFont typeface="Calibri" pitchFamily="34" charset="0"/>
              <a:buAutoNum type="arabicPeriod"/>
            </a:pPr>
            <a:r>
              <a:rPr lang="es-MX" sz="2400">
                <a:latin typeface="Soberana Sans Light" pitchFamily="50" charset="0"/>
              </a:rPr>
              <a:t>Capacitación a los operadores del Módulo y verificadores</a:t>
            </a:r>
          </a:p>
          <a:p>
            <a:pPr marL="457200" indent="-457200">
              <a:buFont typeface="Calibri" pitchFamily="34" charset="0"/>
              <a:buAutoNum type="arabicPeriod"/>
            </a:pPr>
            <a:r>
              <a:rPr lang="es-MX" sz="2400">
                <a:latin typeface="Soberana Sans Light" pitchFamily="50" charset="0"/>
              </a:rPr>
              <a:t>Liberación a nivel nacional</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ubtítulo 2"/>
          <p:cNvSpPr txBox="1">
            <a:spLocks/>
          </p:cNvSpPr>
          <p:nvPr/>
        </p:nvSpPr>
        <p:spPr bwMode="auto">
          <a:xfrm>
            <a:off x="1011238" y="2165350"/>
            <a:ext cx="6645275" cy="3116263"/>
          </a:xfrm>
          <a:prstGeom prst="rect">
            <a:avLst/>
          </a:prstGeom>
          <a:noFill/>
          <a:ln w="9525">
            <a:noFill/>
            <a:miter lim="800000"/>
            <a:headEnd/>
            <a:tailEnd/>
          </a:ln>
        </p:spPr>
        <p:txBody>
          <a:bodyPr/>
          <a:lstStyle/>
          <a:p>
            <a:pPr marL="857250" indent="-857250" algn="ctr">
              <a:spcBef>
                <a:spcPct val="20000"/>
              </a:spcBef>
              <a:buFont typeface="Calibri" pitchFamily="34" charset="0"/>
              <a:buAutoNum type="romanUcPeriod" startAt="2"/>
            </a:pPr>
            <a:endParaRPr lang="es-ES" altLang="es-MX" sz="4000" b="1">
              <a:latin typeface="Soberana Sans Light" pitchFamily="50" charset="0"/>
            </a:endParaRPr>
          </a:p>
          <a:p>
            <a:pPr marL="857250" indent="-857250" algn="ctr">
              <a:spcBef>
                <a:spcPct val="20000"/>
              </a:spcBef>
              <a:buFont typeface="Calibri" pitchFamily="34" charset="0"/>
              <a:buAutoNum type="romanUcPeriod" startAt="2"/>
            </a:pPr>
            <a:r>
              <a:rPr lang="es-ES" altLang="es-MX" sz="4000" b="1">
                <a:latin typeface="Soberana Sans Light" pitchFamily="50" charset="0"/>
              </a:rPr>
              <a:t>Sello digital</a:t>
            </a:r>
          </a:p>
          <a:p>
            <a:pPr marL="857250" indent="-857250" algn="ctr">
              <a:spcBef>
                <a:spcPct val="20000"/>
              </a:spcBef>
              <a:buFont typeface="Calibri" pitchFamily="34" charset="0"/>
              <a:buAutoNum type="romanUcPeriod" startAt="2"/>
            </a:pPr>
            <a:endParaRPr lang="es-ES" altLang="es-MX" sz="4000" b="1">
              <a:latin typeface="Soberana Sans Light" pitchFamily="50" charset="0"/>
            </a:endParaRPr>
          </a:p>
          <a:p>
            <a:pPr marL="857250" indent="-857250" algn="ctr">
              <a:spcBef>
                <a:spcPct val="20000"/>
              </a:spcBef>
              <a:buFont typeface="Calibri" pitchFamily="34" charset="0"/>
              <a:buAutoNum type="romanUcPeriod" startAt="2"/>
            </a:pPr>
            <a:endParaRPr lang="es-ES" altLang="es-MX" sz="4000" b="1">
              <a:latin typeface="Soberana Sans Light" pitchFamily="50" charset="0"/>
            </a:endParaRPr>
          </a:p>
          <a:p>
            <a:pPr marL="857250" indent="-857250" algn="ctr">
              <a:spcBef>
                <a:spcPct val="20000"/>
              </a:spcBef>
              <a:buFont typeface="Calibri" pitchFamily="34" charset="0"/>
              <a:buAutoNum type="romanUcPeriod" startAt="2"/>
            </a:pPr>
            <a:endParaRPr lang="es-ES" altLang="es-MX" sz="4000" b="1">
              <a:latin typeface="Soberana Sans Light" pitchFamily="50" charset="0"/>
            </a:endParaRPr>
          </a:p>
          <a:p>
            <a:pPr marL="857250" indent="-857250" algn="ctr">
              <a:spcBef>
                <a:spcPct val="20000"/>
              </a:spcBef>
              <a:buFont typeface="Calibri" pitchFamily="34" charset="0"/>
              <a:buAutoNum type="romanUcPeriod" startAt="2"/>
            </a:pPr>
            <a:endParaRPr lang="es-ES" altLang="es-MX" sz="4000" b="1">
              <a:latin typeface="Soberana Sans Light" pitchFamily="50"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ítulo 1"/>
          <p:cNvSpPr txBox="1">
            <a:spLocks/>
          </p:cNvSpPr>
          <p:nvPr/>
        </p:nvSpPr>
        <p:spPr bwMode="auto">
          <a:xfrm>
            <a:off x="220663" y="1041400"/>
            <a:ext cx="7646987" cy="1470025"/>
          </a:xfrm>
          <a:prstGeom prst="rect">
            <a:avLst/>
          </a:prstGeom>
          <a:noFill/>
          <a:ln w="9525">
            <a:noFill/>
            <a:miter lim="800000"/>
            <a:headEnd/>
            <a:tailEnd/>
          </a:ln>
        </p:spPr>
        <p:txBody>
          <a:bodyPr/>
          <a:lstStyle/>
          <a:p>
            <a:pPr>
              <a:spcBef>
                <a:spcPct val="20000"/>
              </a:spcBef>
            </a:pPr>
            <a:r>
              <a:rPr lang="es-ES" altLang="es-MX" sz="2800" b="1">
                <a:latin typeface="Soberana Sans Light" pitchFamily="50" charset="0"/>
              </a:rPr>
              <a:t>Marco Normativo</a:t>
            </a:r>
          </a:p>
        </p:txBody>
      </p:sp>
      <p:sp>
        <p:nvSpPr>
          <p:cNvPr id="31747" name="2 Rectángulo"/>
          <p:cNvSpPr>
            <a:spLocks noChangeArrowheads="1"/>
          </p:cNvSpPr>
          <p:nvPr/>
        </p:nvSpPr>
        <p:spPr bwMode="auto">
          <a:xfrm>
            <a:off x="457200" y="1624013"/>
            <a:ext cx="8259763" cy="5016500"/>
          </a:xfrm>
          <a:prstGeom prst="rect">
            <a:avLst/>
          </a:prstGeom>
          <a:noFill/>
          <a:ln w="9525">
            <a:noFill/>
            <a:miter lim="800000"/>
            <a:headEnd/>
            <a:tailEnd/>
          </a:ln>
        </p:spPr>
        <p:txBody>
          <a:bodyPr>
            <a:spAutoFit/>
          </a:bodyPr>
          <a:lstStyle/>
          <a:p>
            <a:pPr algn="just"/>
            <a:r>
              <a:rPr lang="es-MX" sz="2000" b="1">
                <a:latin typeface="Soberana Sans Light" pitchFamily="50" charset="0"/>
              </a:rPr>
              <a:t>RGCE 1.8.2. </a:t>
            </a:r>
            <a:r>
              <a:rPr lang="es-MX" sz="2000">
                <a:latin typeface="Soberana Sans Light" pitchFamily="50" charset="0"/>
              </a:rPr>
              <a:t>Para los efectos de los artículos 16-A de la Ley y 13 del Reglamento, quienes obtengan la autorización para prestar los servicios de prevalidación electrónica de los datos asentados en los pedimentos, deberán cumplir con lo siguiente:</a:t>
            </a:r>
          </a:p>
          <a:p>
            <a:pPr algn="just"/>
            <a:endParaRPr lang="es-MX" sz="2000">
              <a:latin typeface="Soberana Sans Light" pitchFamily="50" charset="0"/>
            </a:endParaRPr>
          </a:p>
          <a:p>
            <a:pPr lvl="1"/>
            <a:r>
              <a:rPr lang="es-ES" sz="2000" b="1">
                <a:latin typeface="Soberana Sans Light" pitchFamily="50" charset="0"/>
              </a:rPr>
              <a:t>I.  </a:t>
            </a:r>
            <a:r>
              <a:rPr lang="es-ES" sz="2000">
                <a:latin typeface="Soberana Sans Light" pitchFamily="50" charset="0"/>
              </a:rPr>
              <a:t>Prestar el servicio en forma ininterrumpida, en los términos señalados en la autorización.</a:t>
            </a:r>
          </a:p>
          <a:p>
            <a:pPr lvl="1"/>
            <a:endParaRPr lang="es-ES" sz="2000" b="1">
              <a:latin typeface="Soberana Sans Light" pitchFamily="50" charset="0"/>
            </a:endParaRPr>
          </a:p>
          <a:p>
            <a:pPr lvl="1"/>
            <a:r>
              <a:rPr lang="es-ES" sz="2000" b="1">
                <a:latin typeface="Soberana Sans Light" pitchFamily="50" charset="0"/>
              </a:rPr>
              <a:t>II. </a:t>
            </a:r>
            <a:r>
              <a:rPr lang="es-ES" sz="2000">
                <a:latin typeface="Soberana Sans Light" pitchFamily="50" charset="0"/>
              </a:rPr>
              <a:t>Dar acceso en línea a los usuarios.</a:t>
            </a:r>
            <a:endParaRPr lang="es-MX" sz="2000">
              <a:latin typeface="Soberana Sans Light" pitchFamily="50" charset="0"/>
            </a:endParaRPr>
          </a:p>
          <a:p>
            <a:pPr lvl="1"/>
            <a:endParaRPr lang="es-ES" sz="2000" b="1">
              <a:latin typeface="Soberana Sans Light" pitchFamily="50" charset="0"/>
            </a:endParaRPr>
          </a:p>
          <a:p>
            <a:pPr lvl="1"/>
            <a:r>
              <a:rPr lang="es-ES" sz="2000" b="1">
                <a:latin typeface="Soberana Sans Light" pitchFamily="50" charset="0"/>
              </a:rPr>
              <a:t>III. </a:t>
            </a:r>
            <a:r>
              <a:rPr lang="es-ES" sz="2000">
                <a:latin typeface="Soberana Sans Light" pitchFamily="50" charset="0"/>
              </a:rPr>
              <a:t>Prevalidar los pedimentos cumpliendo con los criterios sintácticos, catalógicos, estructurales y normativos, </a:t>
            </a:r>
            <a:r>
              <a:rPr lang="es-ES" sz="2000" b="1" u="sng">
                <a:latin typeface="Soberana Sans Light" pitchFamily="50" charset="0"/>
              </a:rPr>
              <a:t>validando la información y proporcionando el sello digital del autorizado</a:t>
            </a:r>
            <a:r>
              <a:rPr lang="es-ES" sz="2000" u="sng">
                <a:latin typeface="Soberana Sans Light" pitchFamily="50" charset="0"/>
              </a:rPr>
              <a:t>, </a:t>
            </a:r>
            <a:r>
              <a:rPr lang="es-ES" sz="2000">
                <a:latin typeface="Soberana Sans Light" pitchFamily="50" charset="0"/>
              </a:rPr>
              <a:t>conforme a los lineamientos que para tales efectos emita el SAT, mismos que se darán a conocer en la página electrónica </a:t>
            </a:r>
            <a:r>
              <a:rPr lang="es-ES" sz="2000" u="sng">
                <a:latin typeface="Soberana Sans Light" pitchFamily="50" charset="0"/>
                <a:hlinkClick r:id="rId2"/>
              </a:rPr>
              <a:t>www.sat.gob.mx</a:t>
            </a:r>
            <a:r>
              <a:rPr lang="es-ES" sz="2000">
                <a:latin typeface="Soberana Sans Light" pitchFamily="50" charset="0"/>
              </a:rPr>
              <a:t>.</a:t>
            </a:r>
            <a:r>
              <a:rPr lang="es-MX" sz="2000">
                <a:latin typeface="Soberana Sans Light" pitchFamily="50" charset="0"/>
              </a:rPr>
              <a:t>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ítulo 1"/>
          <p:cNvSpPr txBox="1">
            <a:spLocks/>
          </p:cNvSpPr>
          <p:nvPr/>
        </p:nvSpPr>
        <p:spPr bwMode="auto">
          <a:xfrm>
            <a:off x="220663" y="1041400"/>
            <a:ext cx="7646987" cy="717550"/>
          </a:xfrm>
          <a:prstGeom prst="rect">
            <a:avLst/>
          </a:prstGeom>
          <a:noFill/>
          <a:ln w="9525">
            <a:noFill/>
            <a:miter lim="800000"/>
            <a:headEnd/>
            <a:tailEnd/>
          </a:ln>
        </p:spPr>
        <p:txBody>
          <a:bodyPr/>
          <a:lstStyle/>
          <a:p>
            <a:pPr>
              <a:spcBef>
                <a:spcPct val="20000"/>
              </a:spcBef>
            </a:pPr>
            <a:r>
              <a:rPr lang="es-ES" altLang="es-MX" sz="2800" b="1">
                <a:latin typeface="Soberana Sans Light" pitchFamily="50" charset="0"/>
              </a:rPr>
              <a:t>Sello digital en el pedimento</a:t>
            </a:r>
          </a:p>
        </p:txBody>
      </p:sp>
      <p:sp>
        <p:nvSpPr>
          <p:cNvPr id="32771" name="2 Rectángulo"/>
          <p:cNvSpPr>
            <a:spLocks noChangeArrowheads="1"/>
          </p:cNvSpPr>
          <p:nvPr/>
        </p:nvSpPr>
        <p:spPr bwMode="auto">
          <a:xfrm>
            <a:off x="447675" y="2408238"/>
            <a:ext cx="8259763" cy="2554287"/>
          </a:xfrm>
          <a:prstGeom prst="rect">
            <a:avLst/>
          </a:prstGeom>
          <a:noFill/>
          <a:ln w="9525">
            <a:noFill/>
            <a:miter lim="800000"/>
            <a:headEnd/>
            <a:tailEnd/>
          </a:ln>
        </p:spPr>
        <p:txBody>
          <a:bodyPr>
            <a:spAutoFit/>
          </a:bodyPr>
          <a:lstStyle/>
          <a:p>
            <a:pPr algn="just"/>
            <a:r>
              <a:rPr lang="es-MX" sz="2000" b="1">
                <a:latin typeface="Soberana Sans Light" pitchFamily="50" charset="0"/>
              </a:rPr>
              <a:t>Objetivo: </a:t>
            </a:r>
            <a:r>
              <a:rPr lang="es-MX" sz="2000">
                <a:latin typeface="Soberana Sans Light" pitchFamily="50" charset="0"/>
              </a:rPr>
              <a:t>Garantizar la comprobación de que los datos asentados en el pedimento, estén dentro de los criterios sintácticos, catalógicos,  estructurales y normativos, conforme se establezca por el Servicio de Administración Tributaria, para ser presentados al sistema electrónico del propio Servicio, reforzando la pre validación realizada para el contribuyente.   </a:t>
            </a:r>
          </a:p>
          <a:p>
            <a:pPr algn="just"/>
            <a:endParaRPr lang="es-MX" sz="2000">
              <a:latin typeface="Soberana Sans Light" pitchFamily="50" charset="0"/>
            </a:endParaRPr>
          </a:p>
          <a:p>
            <a:pPr algn="just"/>
            <a:endParaRPr lang="es-MX" sz="2000">
              <a:latin typeface="Soberana Sans Light" pitchFamily="50"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ítulo 2"/>
          <p:cNvSpPr txBox="1">
            <a:spLocks/>
          </p:cNvSpPr>
          <p:nvPr/>
        </p:nvSpPr>
        <p:spPr bwMode="auto">
          <a:xfrm>
            <a:off x="1011238" y="2165350"/>
            <a:ext cx="6645275" cy="311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57250" indent="-857250"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marL="0" indent="0" algn="ctr" eaLnBrk="1" hangingPunct="1">
              <a:spcBef>
                <a:spcPct val="20000"/>
              </a:spcBef>
              <a:defRPr/>
            </a:pPr>
            <a:r>
              <a:rPr lang="es-ES" altLang="es-MX" sz="4000" b="1" dirty="0" smtClean="0">
                <a:latin typeface="Soberana Sans Light" pitchFamily="50" charset="0"/>
              </a:rPr>
              <a:t>I. </a:t>
            </a:r>
            <a:r>
              <a:rPr lang="es-ES" altLang="es-MX" sz="4000" b="1" smtClean="0">
                <a:latin typeface="Soberana Sans Light" pitchFamily="50" charset="0"/>
              </a:rPr>
              <a:t>DODA </a:t>
            </a:r>
            <a:r>
              <a:rPr lang="es-ES" altLang="es-MX" sz="4000" b="1" dirty="0" smtClean="0">
                <a:latin typeface="Soberana Sans Light" pitchFamily="50" charset="0"/>
              </a:rPr>
              <a:t>QR</a:t>
            </a:r>
          </a:p>
          <a:p>
            <a:pPr algn="ctr" eaLnBrk="1" hangingPunct="1">
              <a:spcBef>
                <a:spcPct val="20000"/>
              </a:spcBef>
              <a:buFont typeface="Calibri" pitchFamily="34" charset="0"/>
              <a:buAutoNum type="romanUcPeriod"/>
              <a:defRPr/>
            </a:pPr>
            <a:endParaRPr lang="es-ES" altLang="es-MX" sz="4000" b="1" dirty="0" smtClean="0">
              <a:latin typeface="Soberana Sans Light" pitchFamily="50" charset="0"/>
            </a:endParaRPr>
          </a:p>
          <a:p>
            <a:pPr algn="ctr" eaLnBrk="1" hangingPunct="1">
              <a:spcBef>
                <a:spcPct val="20000"/>
              </a:spcBef>
              <a:buFont typeface="Calibri" pitchFamily="34" charset="0"/>
              <a:buAutoNum type="romanUcPeriod"/>
              <a:defRPr/>
            </a:pPr>
            <a:endParaRPr lang="es-ES" altLang="es-MX" sz="4000" b="1" dirty="0" smtClean="0">
              <a:latin typeface="Soberana Sans Light" pitchFamily="50" charset="0"/>
            </a:endParaRPr>
          </a:p>
          <a:p>
            <a:pPr algn="ctr" eaLnBrk="1" hangingPunct="1">
              <a:spcBef>
                <a:spcPct val="20000"/>
              </a:spcBef>
              <a:buFont typeface="Calibri" pitchFamily="34" charset="0"/>
              <a:buAutoNum type="romanUcPeriod"/>
              <a:defRPr/>
            </a:pPr>
            <a:endParaRPr lang="es-ES" altLang="es-MX" sz="4000" b="1" dirty="0" smtClean="0">
              <a:latin typeface="Soberana Sans Light" pitchFamily="50" charset="0"/>
            </a:endParaRPr>
          </a:p>
          <a:p>
            <a:pPr algn="ctr" eaLnBrk="1" hangingPunct="1">
              <a:spcBef>
                <a:spcPct val="20000"/>
              </a:spcBef>
              <a:buFont typeface="Calibri" pitchFamily="34" charset="0"/>
              <a:buAutoNum type="romanUcPeriod"/>
              <a:defRPr/>
            </a:pPr>
            <a:endParaRPr lang="es-ES" altLang="es-MX" sz="4000" b="1" dirty="0" smtClean="0">
              <a:latin typeface="Soberana Sans Light" pitchFamily="50"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ítulo 1"/>
          <p:cNvSpPr txBox="1">
            <a:spLocks/>
          </p:cNvSpPr>
          <p:nvPr/>
        </p:nvSpPr>
        <p:spPr bwMode="auto">
          <a:xfrm>
            <a:off x="182563" y="858838"/>
            <a:ext cx="7646987" cy="522287"/>
          </a:xfrm>
          <a:prstGeom prst="rect">
            <a:avLst/>
          </a:prstGeom>
          <a:noFill/>
          <a:ln w="9525">
            <a:noFill/>
            <a:miter lim="800000"/>
            <a:headEnd/>
            <a:tailEnd/>
          </a:ln>
        </p:spPr>
        <p:txBody>
          <a:bodyPr/>
          <a:lstStyle/>
          <a:p>
            <a:pPr>
              <a:spcBef>
                <a:spcPct val="20000"/>
              </a:spcBef>
            </a:pPr>
            <a:r>
              <a:rPr lang="es-ES" altLang="es-MX" sz="2800" b="1">
                <a:latin typeface="Soberana Sans Light" pitchFamily="50" charset="0"/>
              </a:rPr>
              <a:t>Proceso</a:t>
            </a:r>
          </a:p>
        </p:txBody>
      </p:sp>
      <p:grpSp>
        <p:nvGrpSpPr>
          <p:cNvPr id="33795" name="84 Grupo"/>
          <p:cNvGrpSpPr>
            <a:grpSpLocks/>
          </p:cNvGrpSpPr>
          <p:nvPr/>
        </p:nvGrpSpPr>
        <p:grpSpPr bwMode="auto">
          <a:xfrm>
            <a:off x="166688" y="1468438"/>
            <a:ext cx="9040812" cy="5519737"/>
            <a:chOff x="155981" y="691679"/>
            <a:chExt cx="8903006" cy="6092814"/>
          </a:xfrm>
        </p:grpSpPr>
        <p:sp>
          <p:nvSpPr>
            <p:cNvPr id="86" name="TextBox 13"/>
            <p:cNvSpPr txBox="1"/>
            <p:nvPr/>
          </p:nvSpPr>
          <p:spPr>
            <a:xfrm>
              <a:off x="155981" y="691679"/>
              <a:ext cx="1547669" cy="459108"/>
            </a:xfrm>
            <a:prstGeom prst="rect">
              <a:avLst/>
            </a:prstGeom>
            <a:noFill/>
          </p:spPr>
          <p:txBody>
            <a:bodyPr>
              <a:spAutoFit/>
            </a:bodyPr>
            <a:lstStyle/>
            <a:p>
              <a:pPr algn="ctr" defTabSz="914400" fontAlgn="auto">
                <a:spcBef>
                  <a:spcPts val="0"/>
                </a:spcBef>
                <a:spcAft>
                  <a:spcPts val="0"/>
                </a:spcAft>
                <a:defRPr/>
              </a:pPr>
              <a:r>
                <a:rPr lang="es-MX" sz="1050" b="1" kern="0" dirty="0">
                  <a:solidFill>
                    <a:prstClr val="black"/>
                  </a:solidFill>
                  <a:latin typeface="Soberana Sans" pitchFamily="50" charset="0"/>
                </a:rPr>
                <a:t>Agente aduanal o empresa</a:t>
              </a:r>
              <a:endParaRPr lang="en-US" sz="1050" b="1" kern="0" dirty="0">
                <a:solidFill>
                  <a:prstClr val="black"/>
                </a:solidFill>
                <a:latin typeface="Soberana Sans" pitchFamily="50" charset="0"/>
              </a:endParaRPr>
            </a:p>
          </p:txBody>
        </p:sp>
        <p:sp>
          <p:nvSpPr>
            <p:cNvPr id="87" name="TextBox 14"/>
            <p:cNvSpPr txBox="1"/>
            <p:nvPr/>
          </p:nvSpPr>
          <p:spPr>
            <a:xfrm>
              <a:off x="2092912" y="777542"/>
              <a:ext cx="1453871" cy="280371"/>
            </a:xfrm>
            <a:prstGeom prst="rect">
              <a:avLst/>
            </a:prstGeom>
            <a:noFill/>
          </p:spPr>
          <p:txBody>
            <a:bodyPr>
              <a:spAutoFit/>
            </a:bodyPr>
            <a:lstStyle/>
            <a:p>
              <a:pPr algn="ctr" defTabSz="914400" fontAlgn="auto">
                <a:spcBef>
                  <a:spcPts val="0"/>
                </a:spcBef>
                <a:spcAft>
                  <a:spcPts val="0"/>
                </a:spcAft>
                <a:defRPr/>
              </a:pPr>
              <a:r>
                <a:rPr lang="es-MX" sz="1050" b="1" kern="0" dirty="0" err="1">
                  <a:solidFill>
                    <a:prstClr val="black"/>
                  </a:solidFill>
                  <a:latin typeface="Soberana Sans" pitchFamily="50" charset="0"/>
                </a:rPr>
                <a:t>Prevalidadores</a:t>
              </a:r>
              <a:endParaRPr lang="en-US" sz="1050" b="1" kern="0" dirty="0">
                <a:solidFill>
                  <a:prstClr val="black"/>
                </a:solidFill>
                <a:latin typeface="Soberana Sans" pitchFamily="50" charset="0"/>
              </a:endParaRPr>
            </a:p>
          </p:txBody>
        </p:sp>
        <p:sp>
          <p:nvSpPr>
            <p:cNvPr id="88" name="TextBox 16"/>
            <p:cNvSpPr txBox="1"/>
            <p:nvPr/>
          </p:nvSpPr>
          <p:spPr>
            <a:xfrm>
              <a:off x="3859444" y="777542"/>
              <a:ext cx="1250642" cy="280371"/>
            </a:xfrm>
            <a:prstGeom prst="rect">
              <a:avLst/>
            </a:prstGeom>
            <a:noFill/>
          </p:spPr>
          <p:txBody>
            <a:bodyPr>
              <a:spAutoFit/>
            </a:bodyPr>
            <a:lstStyle/>
            <a:p>
              <a:pPr algn="ctr" defTabSz="914400" fontAlgn="auto">
                <a:spcBef>
                  <a:spcPts val="0"/>
                </a:spcBef>
                <a:spcAft>
                  <a:spcPts val="0"/>
                </a:spcAft>
                <a:defRPr/>
              </a:pPr>
              <a:r>
                <a:rPr lang="es-MX" sz="1050" b="1" kern="0" dirty="0">
                  <a:solidFill>
                    <a:prstClr val="black"/>
                  </a:solidFill>
                  <a:latin typeface="Soberana Sans" pitchFamily="50" charset="0"/>
                </a:rPr>
                <a:t>SAT </a:t>
              </a:r>
            </a:p>
          </p:txBody>
        </p:sp>
        <p:sp>
          <p:nvSpPr>
            <p:cNvPr id="89" name="TextBox 28"/>
            <p:cNvSpPr txBox="1"/>
            <p:nvPr/>
          </p:nvSpPr>
          <p:spPr>
            <a:xfrm>
              <a:off x="5963648" y="777542"/>
              <a:ext cx="961431" cy="280371"/>
            </a:xfrm>
            <a:prstGeom prst="rect">
              <a:avLst/>
            </a:prstGeom>
            <a:noFill/>
          </p:spPr>
          <p:txBody>
            <a:bodyPr>
              <a:spAutoFit/>
            </a:bodyPr>
            <a:lstStyle/>
            <a:p>
              <a:pPr algn="ctr" defTabSz="914400" fontAlgn="auto">
                <a:spcBef>
                  <a:spcPts val="0"/>
                </a:spcBef>
                <a:spcAft>
                  <a:spcPts val="0"/>
                </a:spcAft>
                <a:defRPr/>
              </a:pPr>
              <a:r>
                <a:rPr lang="es-MX" sz="1050" b="1" kern="0" dirty="0">
                  <a:solidFill>
                    <a:prstClr val="black"/>
                  </a:solidFill>
                  <a:latin typeface="Soberana Sans" pitchFamily="50" charset="0"/>
                </a:rPr>
                <a:t>Bancos</a:t>
              </a:r>
              <a:endParaRPr lang="en-US" sz="1050" b="1" kern="0" dirty="0">
                <a:solidFill>
                  <a:prstClr val="black"/>
                </a:solidFill>
                <a:latin typeface="Soberana Sans" pitchFamily="50" charset="0"/>
              </a:endParaRPr>
            </a:p>
          </p:txBody>
        </p:sp>
        <p:sp>
          <p:nvSpPr>
            <p:cNvPr id="90" name="TextBox 18"/>
            <p:cNvSpPr txBox="1"/>
            <p:nvPr/>
          </p:nvSpPr>
          <p:spPr>
            <a:xfrm>
              <a:off x="7780206" y="777542"/>
              <a:ext cx="961431" cy="459108"/>
            </a:xfrm>
            <a:prstGeom prst="rect">
              <a:avLst/>
            </a:prstGeom>
            <a:noFill/>
          </p:spPr>
          <p:txBody>
            <a:bodyPr>
              <a:spAutoFit/>
            </a:bodyPr>
            <a:lstStyle/>
            <a:p>
              <a:pPr algn="ctr" defTabSz="914400" fontAlgn="auto">
                <a:spcBef>
                  <a:spcPts val="0"/>
                </a:spcBef>
                <a:spcAft>
                  <a:spcPts val="0"/>
                </a:spcAft>
                <a:defRPr/>
              </a:pPr>
              <a:r>
                <a:rPr lang="es-MX" sz="1050" b="1" kern="0" dirty="0">
                  <a:solidFill>
                    <a:prstClr val="black"/>
                  </a:solidFill>
                  <a:latin typeface="Soberana Sans" pitchFamily="50" charset="0"/>
                </a:rPr>
                <a:t>Aduana</a:t>
              </a:r>
              <a:endParaRPr lang="es-MX" sz="1050" kern="0" dirty="0">
                <a:solidFill>
                  <a:prstClr val="black"/>
                </a:solidFill>
                <a:latin typeface="Soberana Sans" pitchFamily="50" charset="0"/>
              </a:endParaRPr>
            </a:p>
            <a:p>
              <a:pPr algn="ctr" defTabSz="914400" fontAlgn="auto">
                <a:spcBef>
                  <a:spcPts val="0"/>
                </a:spcBef>
                <a:spcAft>
                  <a:spcPts val="0"/>
                </a:spcAft>
                <a:defRPr/>
              </a:pPr>
              <a:endParaRPr lang="en-US" sz="1050" b="1" kern="0" dirty="0">
                <a:solidFill>
                  <a:prstClr val="black"/>
                </a:solidFill>
                <a:latin typeface="Soberana Sans" pitchFamily="50" charset="0"/>
              </a:endParaRPr>
            </a:p>
          </p:txBody>
        </p:sp>
        <p:sp>
          <p:nvSpPr>
            <p:cNvPr id="91" name="90 Rectángulo redondeado"/>
            <p:cNvSpPr/>
            <p:nvPr/>
          </p:nvSpPr>
          <p:spPr>
            <a:xfrm>
              <a:off x="173177" y="6085318"/>
              <a:ext cx="1478884" cy="583522"/>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Imprime pedimento pagado para despacho</a:t>
              </a:r>
            </a:p>
          </p:txBody>
        </p:sp>
        <p:grpSp>
          <p:nvGrpSpPr>
            <p:cNvPr id="33807" name="91 Grupo"/>
            <p:cNvGrpSpPr>
              <a:grpSpLocks/>
            </p:cNvGrpSpPr>
            <p:nvPr/>
          </p:nvGrpSpPr>
          <p:grpSpPr bwMode="auto">
            <a:xfrm>
              <a:off x="1875725" y="1212274"/>
              <a:ext cx="5576595" cy="5572219"/>
              <a:chOff x="1833375" y="1212274"/>
              <a:chExt cx="5576595" cy="5572219"/>
            </a:xfrm>
          </p:grpSpPr>
          <p:cxnSp>
            <p:nvCxnSpPr>
              <p:cNvPr id="33869" name="Straight Connector 3"/>
              <p:cNvCxnSpPr>
                <a:cxnSpLocks noChangeShapeType="1"/>
              </p:cNvCxnSpPr>
              <p:nvPr/>
            </p:nvCxnSpPr>
            <p:spPr bwMode="auto">
              <a:xfrm>
                <a:off x="1833375" y="1212275"/>
                <a:ext cx="2321" cy="5529093"/>
              </a:xfrm>
              <a:prstGeom prst="line">
                <a:avLst/>
              </a:prstGeom>
              <a:noFill/>
              <a:ln w="19050" algn="ctr">
                <a:solidFill>
                  <a:srgbClr val="00B050"/>
                </a:solidFill>
                <a:round/>
                <a:headEnd/>
                <a:tailEnd/>
              </a:ln>
            </p:spPr>
          </p:cxnSp>
          <p:cxnSp>
            <p:nvCxnSpPr>
              <p:cNvPr id="33870" name="Straight Connector 15"/>
              <p:cNvCxnSpPr>
                <a:cxnSpLocks noChangeShapeType="1"/>
              </p:cNvCxnSpPr>
              <p:nvPr/>
            </p:nvCxnSpPr>
            <p:spPr bwMode="auto">
              <a:xfrm>
                <a:off x="3690994" y="1212274"/>
                <a:ext cx="0" cy="5529093"/>
              </a:xfrm>
              <a:prstGeom prst="line">
                <a:avLst/>
              </a:prstGeom>
              <a:noFill/>
              <a:ln w="19050" algn="ctr">
                <a:solidFill>
                  <a:srgbClr val="00B050"/>
                </a:solidFill>
                <a:round/>
                <a:headEnd/>
                <a:tailEnd/>
              </a:ln>
            </p:spPr>
          </p:cxnSp>
          <p:cxnSp>
            <p:nvCxnSpPr>
              <p:cNvPr id="33871" name="Straight Connector 17"/>
              <p:cNvCxnSpPr>
                <a:cxnSpLocks noChangeShapeType="1"/>
              </p:cNvCxnSpPr>
              <p:nvPr/>
            </p:nvCxnSpPr>
            <p:spPr bwMode="auto">
              <a:xfrm>
                <a:off x="5546292" y="1233837"/>
                <a:ext cx="0" cy="5529093"/>
              </a:xfrm>
              <a:prstGeom prst="line">
                <a:avLst/>
              </a:prstGeom>
              <a:noFill/>
              <a:ln w="19050" algn="ctr">
                <a:solidFill>
                  <a:srgbClr val="00B050"/>
                </a:solidFill>
                <a:round/>
                <a:headEnd/>
                <a:tailEnd/>
              </a:ln>
            </p:spPr>
          </p:cxnSp>
          <p:cxnSp>
            <p:nvCxnSpPr>
              <p:cNvPr id="33872" name="Straight Connector 19"/>
              <p:cNvCxnSpPr>
                <a:cxnSpLocks noChangeShapeType="1"/>
              </p:cNvCxnSpPr>
              <p:nvPr/>
            </p:nvCxnSpPr>
            <p:spPr bwMode="auto">
              <a:xfrm>
                <a:off x="7401589" y="1212275"/>
                <a:ext cx="8381" cy="5572218"/>
              </a:xfrm>
              <a:prstGeom prst="line">
                <a:avLst/>
              </a:prstGeom>
              <a:noFill/>
              <a:ln w="19050" algn="ctr">
                <a:solidFill>
                  <a:srgbClr val="00B050"/>
                </a:solidFill>
                <a:round/>
                <a:headEnd/>
                <a:tailEnd/>
              </a:ln>
            </p:spPr>
          </p:cxnSp>
        </p:grpSp>
        <p:cxnSp>
          <p:nvCxnSpPr>
            <p:cNvPr id="33808" name="94 Conector angular"/>
            <p:cNvCxnSpPr>
              <a:cxnSpLocks noChangeShapeType="1"/>
              <a:stCxn id="147" idx="2"/>
              <a:endCxn id="151" idx="0"/>
            </p:cNvCxnSpPr>
            <p:nvPr/>
          </p:nvCxnSpPr>
          <p:spPr bwMode="auto">
            <a:xfrm rot="5400000">
              <a:off x="3542589" y="2304044"/>
              <a:ext cx="347142" cy="5607729"/>
            </a:xfrm>
            <a:prstGeom prst="bentConnector3">
              <a:avLst>
                <a:gd name="adj1" fmla="val 50000"/>
              </a:avLst>
            </a:prstGeom>
            <a:noFill/>
            <a:ln w="12700" algn="ctr">
              <a:solidFill>
                <a:srgbClr val="7F7F7F"/>
              </a:solidFill>
              <a:prstDash val="sysDot"/>
              <a:miter lim="800000"/>
              <a:headEnd/>
              <a:tailEnd type="triangle" w="med" len="med"/>
            </a:ln>
          </p:spPr>
        </p:cxnSp>
        <p:grpSp>
          <p:nvGrpSpPr>
            <p:cNvPr id="33809" name="95 Grupo"/>
            <p:cNvGrpSpPr>
              <a:grpSpLocks/>
            </p:cNvGrpSpPr>
            <p:nvPr/>
          </p:nvGrpSpPr>
          <p:grpSpPr bwMode="auto">
            <a:xfrm>
              <a:off x="3779746" y="2980208"/>
              <a:ext cx="1783742" cy="953262"/>
              <a:chOff x="3858601" y="2908176"/>
              <a:chExt cx="1644310" cy="953262"/>
            </a:xfrm>
          </p:grpSpPr>
          <p:sp>
            <p:nvSpPr>
              <p:cNvPr id="159" name="158 Rectángulo redondeado"/>
              <p:cNvSpPr/>
              <p:nvPr/>
            </p:nvSpPr>
            <p:spPr>
              <a:xfrm>
                <a:off x="3858573" y="2908176"/>
                <a:ext cx="1588094" cy="788544"/>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Validación</a:t>
                </a:r>
              </a:p>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Regresa código de aceptación</a:t>
                </a:r>
              </a:p>
            </p:txBody>
          </p:sp>
          <p:sp>
            <p:nvSpPr>
              <p:cNvPr id="160" name="159 Rectángulo redondeado"/>
              <p:cNvSpPr/>
              <p:nvPr/>
            </p:nvSpPr>
            <p:spPr>
              <a:xfrm>
                <a:off x="4775113" y="3645902"/>
                <a:ext cx="727756" cy="215536"/>
              </a:xfrm>
              <a:prstGeom prst="roundRect">
                <a:avLst/>
              </a:prstGeom>
              <a:solidFill>
                <a:srgbClr val="1F497D">
                  <a:lumMod val="20000"/>
                  <a:lumOff val="8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a:solidFill>
                      <a:prstClr val="black"/>
                    </a:solidFill>
                    <a:latin typeface="Calibri"/>
                    <a:ea typeface="+mn-ea"/>
                  </a:rPr>
                  <a:t>VOCE</a:t>
                </a:r>
              </a:p>
            </p:txBody>
          </p:sp>
        </p:grpSp>
        <p:grpSp>
          <p:nvGrpSpPr>
            <p:cNvPr id="33810" name="96 Grupo"/>
            <p:cNvGrpSpPr>
              <a:grpSpLocks/>
            </p:cNvGrpSpPr>
            <p:nvPr/>
          </p:nvGrpSpPr>
          <p:grpSpPr bwMode="auto">
            <a:xfrm>
              <a:off x="1980369" y="2589441"/>
              <a:ext cx="1583639" cy="1082932"/>
              <a:chOff x="1980369" y="2468406"/>
              <a:chExt cx="1583639" cy="1082932"/>
            </a:xfrm>
          </p:grpSpPr>
          <p:sp>
            <p:nvSpPr>
              <p:cNvPr id="157" name="156 Rectángulo redondeado"/>
              <p:cNvSpPr/>
              <p:nvPr/>
            </p:nvSpPr>
            <p:spPr>
              <a:xfrm>
                <a:off x="1980354" y="2468405"/>
                <a:ext cx="1566428" cy="930482"/>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anchor="ctr"/>
              <a:lstStyle/>
              <a:p>
                <a:pPr marL="82550" indent="-82550" defTabSz="914400" fontAlgn="auto">
                  <a:spcBef>
                    <a:spcPts val="0"/>
                  </a:spcBef>
                  <a:spcAft>
                    <a:spcPts val="0"/>
                  </a:spcAft>
                  <a:buFont typeface="Arial" pitchFamily="34" charset="0"/>
                  <a:buChar char="•"/>
                  <a:defRPr/>
                </a:pPr>
                <a:r>
                  <a:rPr lang="es-MX" sz="900" kern="0" dirty="0" err="1">
                    <a:solidFill>
                      <a:prstClr val="white"/>
                    </a:solidFill>
                    <a:latin typeface="Calibri"/>
                    <a:ea typeface="+mn-ea"/>
                  </a:rPr>
                  <a:t>Prevalidación</a:t>
                </a:r>
                <a:r>
                  <a:rPr lang="es-MX" sz="900" kern="0" dirty="0">
                    <a:solidFill>
                      <a:prstClr val="white"/>
                    </a:solidFill>
                    <a:latin typeface="Calibri"/>
                    <a:ea typeface="+mn-ea"/>
                  </a:rPr>
                  <a:t> </a:t>
                </a:r>
              </a:p>
              <a:p>
                <a:pPr marL="82550" indent="-82550" defTabSz="914400" fontAlgn="auto">
                  <a:spcBef>
                    <a:spcPts val="0"/>
                  </a:spcBef>
                  <a:spcAft>
                    <a:spcPts val="0"/>
                  </a:spcAft>
                  <a:buFont typeface="Arial" pitchFamily="34" charset="0"/>
                  <a:buChar char="•"/>
                  <a:defRPr/>
                </a:pPr>
                <a:r>
                  <a:rPr lang="es-MX" sz="900" kern="0" dirty="0">
                    <a:solidFill>
                      <a:prstClr val="white"/>
                    </a:solidFill>
                    <a:latin typeface="Calibri"/>
                  </a:rPr>
                  <a:t>Realiza el sellado del pedimento</a:t>
                </a:r>
                <a:endParaRPr lang="es-MX" sz="900" kern="0" dirty="0">
                  <a:solidFill>
                    <a:prstClr val="white"/>
                  </a:solidFill>
                  <a:latin typeface="Calibri"/>
                  <a:ea typeface="+mn-ea"/>
                </a:endParaRPr>
              </a:p>
              <a:p>
                <a:pPr marL="82550" indent="-82550" defTabSz="914400" fontAlgn="auto">
                  <a:spcBef>
                    <a:spcPts val="0"/>
                  </a:spcBef>
                  <a:spcAft>
                    <a:spcPts val="0"/>
                  </a:spcAft>
                  <a:buFont typeface="Arial" pitchFamily="34" charset="0"/>
                  <a:buChar char="•"/>
                  <a:defRPr/>
                </a:pPr>
                <a:r>
                  <a:rPr lang="es-MX" sz="900" kern="0" dirty="0">
                    <a:solidFill>
                      <a:prstClr val="white"/>
                    </a:solidFill>
                    <a:latin typeface="Calibri"/>
                    <a:ea typeface="+mn-ea"/>
                  </a:rPr>
                  <a:t>Trasmite pedimento electrónico al SAT</a:t>
                </a:r>
              </a:p>
              <a:p>
                <a:pPr marL="82550" indent="-82550" defTabSz="914400" fontAlgn="auto">
                  <a:spcBef>
                    <a:spcPts val="0"/>
                  </a:spcBef>
                  <a:spcAft>
                    <a:spcPts val="0"/>
                  </a:spcAft>
                  <a:buFont typeface="Arial" pitchFamily="34" charset="0"/>
                  <a:buChar char="•"/>
                  <a:defRPr/>
                </a:pPr>
                <a:endParaRPr lang="en-US" sz="900" kern="0" dirty="0">
                  <a:solidFill>
                    <a:prstClr val="white"/>
                  </a:solidFill>
                  <a:latin typeface="Calibri"/>
                  <a:ea typeface="+mn-ea"/>
                </a:endParaRPr>
              </a:p>
            </p:txBody>
          </p:sp>
          <p:sp>
            <p:nvSpPr>
              <p:cNvPr id="158" name="157 Rectángulo redondeado"/>
              <p:cNvSpPr/>
              <p:nvPr/>
            </p:nvSpPr>
            <p:spPr>
              <a:xfrm>
                <a:off x="2733866" y="3335803"/>
                <a:ext cx="830114" cy="215535"/>
              </a:xfrm>
              <a:prstGeom prst="roundRect">
                <a:avLst/>
              </a:prstGeom>
              <a:solidFill>
                <a:sysClr val="window" lastClr="FFFFFF">
                  <a:lumMod val="75000"/>
                </a:sys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err="1">
                    <a:solidFill>
                      <a:prstClr val="black"/>
                    </a:solidFill>
                    <a:latin typeface="Calibri"/>
                    <a:ea typeface="+mn-ea"/>
                  </a:rPr>
                  <a:t>Prevalidador</a:t>
                </a:r>
                <a:endParaRPr lang="es-MX" sz="900" b="1" kern="0" dirty="0">
                  <a:solidFill>
                    <a:prstClr val="black"/>
                  </a:solidFill>
                  <a:latin typeface="Calibri"/>
                  <a:ea typeface="+mn-ea"/>
                </a:endParaRPr>
              </a:p>
            </p:txBody>
          </p:sp>
        </p:grpSp>
        <p:grpSp>
          <p:nvGrpSpPr>
            <p:cNvPr id="33811" name="97 Grupo"/>
            <p:cNvGrpSpPr>
              <a:grpSpLocks/>
            </p:cNvGrpSpPr>
            <p:nvPr/>
          </p:nvGrpSpPr>
          <p:grpSpPr bwMode="auto">
            <a:xfrm>
              <a:off x="188327" y="3076180"/>
              <a:ext cx="1546786" cy="676431"/>
              <a:chOff x="224944" y="3004148"/>
              <a:chExt cx="1546786" cy="676431"/>
            </a:xfrm>
          </p:grpSpPr>
          <p:sp>
            <p:nvSpPr>
              <p:cNvPr id="155" name="154 Rectángulo redondeado"/>
              <p:cNvSpPr/>
              <p:nvPr/>
            </p:nvSpPr>
            <p:spPr>
              <a:xfrm>
                <a:off x="225427" y="3004553"/>
                <a:ext cx="1477321" cy="583523"/>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Transmite pedimento electrónico a un </a:t>
                </a:r>
                <a:r>
                  <a:rPr lang="es-MX" sz="900" kern="0" dirty="0" err="1">
                    <a:solidFill>
                      <a:prstClr val="white"/>
                    </a:solidFill>
                    <a:latin typeface="Calibri"/>
                    <a:ea typeface="+mn-ea"/>
                  </a:rPr>
                  <a:t>prevalidador</a:t>
                </a:r>
                <a:endParaRPr lang="es-MX" sz="900" kern="0" dirty="0">
                  <a:solidFill>
                    <a:prstClr val="white"/>
                  </a:solidFill>
                  <a:latin typeface="Calibri"/>
                  <a:ea typeface="+mn-ea"/>
                </a:endParaRPr>
              </a:p>
            </p:txBody>
          </p:sp>
          <p:sp>
            <p:nvSpPr>
              <p:cNvPr id="156" name="155 Rectángulo redondeado"/>
              <p:cNvSpPr/>
              <p:nvPr/>
            </p:nvSpPr>
            <p:spPr>
              <a:xfrm>
                <a:off x="972685" y="3465414"/>
                <a:ext cx="798848" cy="215535"/>
              </a:xfrm>
              <a:prstGeom prst="roundRect">
                <a:avLst/>
              </a:prstGeom>
              <a:solidFill>
                <a:sysClr val="window" lastClr="FFFFFF">
                  <a:lumMod val="75000"/>
                </a:sys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a:solidFill>
                      <a:prstClr val="black"/>
                    </a:solidFill>
                    <a:latin typeface="Calibri"/>
                    <a:ea typeface="+mn-ea"/>
                  </a:rPr>
                  <a:t>Sistema propio</a:t>
                </a:r>
              </a:p>
            </p:txBody>
          </p:sp>
        </p:grpSp>
        <p:grpSp>
          <p:nvGrpSpPr>
            <p:cNvPr id="33812" name="98 Grupo"/>
            <p:cNvGrpSpPr>
              <a:grpSpLocks/>
            </p:cNvGrpSpPr>
            <p:nvPr/>
          </p:nvGrpSpPr>
          <p:grpSpPr bwMode="auto">
            <a:xfrm>
              <a:off x="172944" y="4365104"/>
              <a:ext cx="1538835" cy="691904"/>
              <a:chOff x="232895" y="4321272"/>
              <a:chExt cx="1538835" cy="691904"/>
            </a:xfrm>
          </p:grpSpPr>
          <p:sp>
            <p:nvSpPr>
              <p:cNvPr id="153" name="152 Rectángulo redondeado"/>
              <p:cNvSpPr/>
              <p:nvPr/>
            </p:nvSpPr>
            <p:spPr>
              <a:xfrm>
                <a:off x="233127" y="4320708"/>
                <a:ext cx="1478884" cy="583522"/>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Realiza pago del pedimento</a:t>
                </a:r>
              </a:p>
            </p:txBody>
          </p:sp>
          <p:sp>
            <p:nvSpPr>
              <p:cNvPr id="154" name="153 Rectángulo redondeado"/>
              <p:cNvSpPr/>
              <p:nvPr/>
            </p:nvSpPr>
            <p:spPr>
              <a:xfrm>
                <a:off x="1044482" y="4797339"/>
                <a:ext cx="726935" cy="215535"/>
              </a:xfrm>
              <a:prstGeom prst="roundRect">
                <a:avLst/>
              </a:prstGeom>
              <a:solidFill>
                <a:srgbClr val="1F497D">
                  <a:lumMod val="20000"/>
                  <a:lumOff val="8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a:solidFill>
                      <a:prstClr val="black"/>
                    </a:solidFill>
                    <a:latin typeface="Calibri"/>
                    <a:ea typeface="+mn-ea"/>
                  </a:rPr>
                  <a:t>PECA-Ventanilla</a:t>
                </a:r>
              </a:p>
            </p:txBody>
          </p:sp>
        </p:grpSp>
        <p:grpSp>
          <p:nvGrpSpPr>
            <p:cNvPr id="33813" name="99 Grupo"/>
            <p:cNvGrpSpPr>
              <a:grpSpLocks/>
            </p:cNvGrpSpPr>
            <p:nvPr/>
          </p:nvGrpSpPr>
          <p:grpSpPr bwMode="auto">
            <a:xfrm>
              <a:off x="172944" y="5281479"/>
              <a:ext cx="1538744" cy="663084"/>
              <a:chOff x="2025144" y="3766188"/>
              <a:chExt cx="1538744" cy="663084"/>
            </a:xfrm>
          </p:grpSpPr>
          <p:sp>
            <p:nvSpPr>
              <p:cNvPr id="151" name="150 Rectángulo redondeado"/>
              <p:cNvSpPr/>
              <p:nvPr/>
            </p:nvSpPr>
            <p:spPr>
              <a:xfrm>
                <a:off x="2025376" y="3765712"/>
                <a:ext cx="1478884" cy="585274"/>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rPr>
                  <a:t>Generación de DODA QR</a:t>
                </a:r>
              </a:p>
              <a:p>
                <a:pPr marL="87313" indent="-87313" defTabSz="914400" fontAlgn="auto">
                  <a:spcBef>
                    <a:spcPts val="0"/>
                  </a:spcBef>
                  <a:spcAft>
                    <a:spcPts val="0"/>
                  </a:spcAft>
                  <a:buFont typeface="Arial" panose="020B0604020202020204" pitchFamily="34" charset="0"/>
                  <a:buChar char="•"/>
                  <a:defRPr/>
                </a:pPr>
                <a:r>
                  <a:rPr lang="es-MX" sz="900" kern="0" dirty="0" err="1">
                    <a:solidFill>
                      <a:prstClr val="white"/>
                    </a:solidFill>
                    <a:latin typeface="Calibri"/>
                  </a:rPr>
                  <a:t>Envia</a:t>
                </a:r>
                <a:r>
                  <a:rPr lang="es-MX" sz="900" kern="0" dirty="0">
                    <a:solidFill>
                      <a:prstClr val="white"/>
                    </a:solidFill>
                    <a:latin typeface="Calibri"/>
                  </a:rPr>
                  <a:t> por WS</a:t>
                </a:r>
              </a:p>
              <a:p>
                <a:pPr marL="87313" indent="-87313" defTabSz="914400" fontAlgn="auto">
                  <a:spcBef>
                    <a:spcPts val="0"/>
                  </a:spcBef>
                  <a:spcAft>
                    <a:spcPts val="0"/>
                  </a:spcAft>
                  <a:buFont typeface="Arial" panose="020B0604020202020204" pitchFamily="34" charset="0"/>
                  <a:buChar char="•"/>
                  <a:defRPr/>
                </a:pPr>
                <a:endParaRPr lang="es-MX" sz="900" kern="0" dirty="0">
                  <a:solidFill>
                    <a:prstClr val="white"/>
                  </a:solidFill>
                  <a:latin typeface="Calibri"/>
                </a:endParaRPr>
              </a:p>
            </p:txBody>
          </p:sp>
          <p:sp>
            <p:nvSpPr>
              <p:cNvPr id="152" name="151 Rectángulo redondeado"/>
              <p:cNvSpPr/>
              <p:nvPr/>
            </p:nvSpPr>
            <p:spPr>
              <a:xfrm>
                <a:off x="2836731" y="4214306"/>
                <a:ext cx="726935" cy="215536"/>
              </a:xfrm>
              <a:prstGeom prst="roundRect">
                <a:avLst/>
              </a:prstGeom>
              <a:solidFill>
                <a:sysClr val="window" lastClr="FFFFFF">
                  <a:lumMod val="75000"/>
                </a:sys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a:solidFill>
                      <a:prstClr val="black"/>
                    </a:solidFill>
                    <a:latin typeface="Calibri"/>
                    <a:ea typeface="+mn-ea"/>
                  </a:rPr>
                  <a:t>Sistema  propio</a:t>
                </a:r>
              </a:p>
            </p:txBody>
          </p:sp>
        </p:grpSp>
        <p:grpSp>
          <p:nvGrpSpPr>
            <p:cNvPr id="33814" name="100 Grupo"/>
            <p:cNvGrpSpPr>
              <a:grpSpLocks/>
            </p:cNvGrpSpPr>
            <p:nvPr/>
          </p:nvGrpSpPr>
          <p:grpSpPr bwMode="auto">
            <a:xfrm>
              <a:off x="7500026" y="4905175"/>
              <a:ext cx="1536470" cy="900089"/>
              <a:chOff x="7500026" y="5068326"/>
              <a:chExt cx="1536470" cy="900089"/>
            </a:xfrm>
          </p:grpSpPr>
          <p:sp>
            <p:nvSpPr>
              <p:cNvPr id="149" name="148 Rectángulo redondeado"/>
              <p:cNvSpPr/>
              <p:nvPr/>
            </p:nvSpPr>
            <p:spPr>
              <a:xfrm>
                <a:off x="7500376" y="5069157"/>
                <a:ext cx="1478884" cy="767515"/>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Genera resultado</a:t>
                </a:r>
              </a:p>
              <a:p>
                <a:pPr marL="182563" lvl="1" indent="-93663" defTabSz="914400" fontAlgn="auto">
                  <a:spcBef>
                    <a:spcPts val="0"/>
                  </a:spcBef>
                  <a:spcAft>
                    <a:spcPts val="0"/>
                  </a:spcAft>
                  <a:buFont typeface="Wingdings" pitchFamily="2" charset="2"/>
                  <a:buChar char="§"/>
                  <a:defRPr/>
                </a:pPr>
                <a:r>
                  <a:rPr lang="es-MX" sz="900" kern="0" dirty="0">
                    <a:solidFill>
                      <a:prstClr val="white"/>
                    </a:solidFill>
                    <a:latin typeface="Calibri"/>
                    <a:ea typeface="+mn-ea"/>
                  </a:rPr>
                  <a:t>Reconocimiento aduanero</a:t>
                </a:r>
              </a:p>
              <a:p>
                <a:pPr marL="182563" lvl="1" indent="-93663" defTabSz="914400" fontAlgn="auto">
                  <a:spcBef>
                    <a:spcPts val="0"/>
                  </a:spcBef>
                  <a:spcAft>
                    <a:spcPts val="0"/>
                  </a:spcAft>
                  <a:buFont typeface="Wingdings" pitchFamily="2" charset="2"/>
                  <a:buChar char="§"/>
                  <a:defRPr/>
                </a:pPr>
                <a:r>
                  <a:rPr lang="es-MX" sz="900" kern="0" dirty="0" err="1">
                    <a:solidFill>
                      <a:prstClr val="white"/>
                    </a:solidFill>
                    <a:latin typeface="Calibri"/>
                    <a:ea typeface="+mn-ea"/>
                  </a:rPr>
                  <a:t>Desaduanamiento</a:t>
                </a:r>
                <a:r>
                  <a:rPr lang="es-MX" sz="900" kern="0" dirty="0">
                    <a:solidFill>
                      <a:prstClr val="white"/>
                    </a:solidFill>
                    <a:latin typeface="Calibri"/>
                    <a:ea typeface="+mn-ea"/>
                  </a:rPr>
                  <a:t> </a:t>
                </a:r>
              </a:p>
              <a:p>
                <a:pPr marL="182563" lvl="1" indent="-93663" defTabSz="914400" fontAlgn="auto">
                  <a:spcBef>
                    <a:spcPts val="0"/>
                  </a:spcBef>
                  <a:spcAft>
                    <a:spcPts val="0"/>
                  </a:spcAft>
                  <a:buFont typeface="Wingdings" pitchFamily="2" charset="2"/>
                  <a:buChar char="§"/>
                  <a:defRPr/>
                </a:pPr>
                <a:r>
                  <a:rPr lang="es-MX" sz="900" kern="0" dirty="0">
                    <a:solidFill>
                      <a:prstClr val="white"/>
                    </a:solidFill>
                    <a:latin typeface="Calibri"/>
                    <a:ea typeface="+mn-ea"/>
                  </a:rPr>
                  <a:t>libre</a:t>
                </a:r>
              </a:p>
            </p:txBody>
          </p:sp>
          <p:sp>
            <p:nvSpPr>
              <p:cNvPr id="150" name="149 Rectángulo redondeado"/>
              <p:cNvSpPr/>
              <p:nvPr/>
            </p:nvSpPr>
            <p:spPr>
              <a:xfrm>
                <a:off x="8310166" y="5752561"/>
                <a:ext cx="726935" cy="215536"/>
              </a:xfrm>
              <a:prstGeom prst="roundRect">
                <a:avLst/>
              </a:prstGeom>
              <a:solidFill>
                <a:srgbClr val="1F497D">
                  <a:lumMod val="20000"/>
                  <a:lumOff val="8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a:solidFill>
                      <a:prstClr val="black"/>
                    </a:solidFill>
                    <a:latin typeface="Calibri"/>
                    <a:ea typeface="+mn-ea"/>
                  </a:rPr>
                  <a:t>MATCE</a:t>
                </a:r>
              </a:p>
            </p:txBody>
          </p:sp>
        </p:grpSp>
        <p:grpSp>
          <p:nvGrpSpPr>
            <p:cNvPr id="33815" name="101 Grupo"/>
            <p:cNvGrpSpPr>
              <a:grpSpLocks/>
            </p:cNvGrpSpPr>
            <p:nvPr/>
          </p:nvGrpSpPr>
          <p:grpSpPr bwMode="auto">
            <a:xfrm>
              <a:off x="5780673" y="4350543"/>
              <a:ext cx="1569011" cy="662633"/>
              <a:chOff x="5841568" y="4321272"/>
              <a:chExt cx="1569011" cy="662633"/>
            </a:xfrm>
          </p:grpSpPr>
          <p:sp>
            <p:nvSpPr>
              <p:cNvPr id="147" name="146 Rectángulo redondeado"/>
              <p:cNvSpPr/>
              <p:nvPr/>
            </p:nvSpPr>
            <p:spPr>
              <a:xfrm>
                <a:off x="5841638" y="4321251"/>
                <a:ext cx="1478884" cy="583522"/>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Confirma pago del  pedimento en línea</a:t>
                </a:r>
              </a:p>
            </p:txBody>
          </p:sp>
          <p:sp>
            <p:nvSpPr>
              <p:cNvPr id="148" name="147 Rectángulo redondeado"/>
              <p:cNvSpPr/>
              <p:nvPr/>
            </p:nvSpPr>
            <p:spPr>
              <a:xfrm>
                <a:off x="6684257" y="4768092"/>
                <a:ext cx="726936" cy="215536"/>
              </a:xfrm>
              <a:prstGeom prst="roundRect">
                <a:avLst/>
              </a:prstGeom>
              <a:solidFill>
                <a:sysClr val="window" lastClr="FFFFFF">
                  <a:lumMod val="75000"/>
                </a:sys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a:solidFill>
                      <a:prstClr val="black"/>
                    </a:solidFill>
                    <a:latin typeface="Calibri"/>
                    <a:ea typeface="+mn-ea"/>
                  </a:rPr>
                  <a:t>Sistema bancos</a:t>
                </a:r>
              </a:p>
            </p:txBody>
          </p:sp>
        </p:grpSp>
        <p:grpSp>
          <p:nvGrpSpPr>
            <p:cNvPr id="33816" name="103 Grupo"/>
            <p:cNvGrpSpPr>
              <a:grpSpLocks/>
            </p:cNvGrpSpPr>
            <p:nvPr/>
          </p:nvGrpSpPr>
          <p:grpSpPr bwMode="auto">
            <a:xfrm>
              <a:off x="7500435" y="5948638"/>
              <a:ext cx="1536738" cy="697423"/>
              <a:chOff x="7500435" y="5251558"/>
              <a:chExt cx="1536738" cy="697423"/>
            </a:xfrm>
          </p:grpSpPr>
          <p:sp>
            <p:nvSpPr>
              <p:cNvPr id="145" name="144 Rectángulo redondeado"/>
              <p:cNvSpPr/>
              <p:nvPr/>
            </p:nvSpPr>
            <p:spPr>
              <a:xfrm>
                <a:off x="7500375" y="5251557"/>
                <a:ext cx="1478884" cy="583522"/>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Certificación electrónica del pedimento</a:t>
                </a:r>
              </a:p>
            </p:txBody>
          </p:sp>
          <p:sp>
            <p:nvSpPr>
              <p:cNvPr id="146" name="145 Rectángulo redondeado"/>
              <p:cNvSpPr/>
              <p:nvPr/>
            </p:nvSpPr>
            <p:spPr>
              <a:xfrm>
                <a:off x="8310165" y="5733444"/>
                <a:ext cx="726935" cy="215536"/>
              </a:xfrm>
              <a:prstGeom prst="roundRect">
                <a:avLst/>
              </a:prstGeom>
              <a:solidFill>
                <a:srgbClr val="1F497D">
                  <a:lumMod val="20000"/>
                  <a:lumOff val="80000"/>
                </a:srgbClr>
              </a:solidFill>
              <a:ln w="9525" cap="flat" cmpd="sng" algn="ctr">
                <a:noFill/>
                <a:prstDash val="solid"/>
              </a:ln>
              <a:effectLst>
                <a:outerShdw blurRad="40000" dist="23000" dir="5400000" rotWithShape="0">
                  <a:srgbClr val="000000">
                    <a:alpha val="35000"/>
                  </a:srgbClr>
                </a:outerShdw>
              </a:effectLst>
            </p:spPr>
            <p:txBody>
              <a:bodyPr anchor="ctr"/>
              <a:lstStyle/>
              <a:p>
                <a:pPr algn="ctr" defTabSz="914400" fontAlgn="auto">
                  <a:spcBef>
                    <a:spcPts val="0"/>
                  </a:spcBef>
                  <a:spcAft>
                    <a:spcPts val="0"/>
                  </a:spcAft>
                  <a:defRPr/>
                </a:pPr>
                <a:r>
                  <a:rPr lang="es-MX" sz="900" b="1" kern="0" dirty="0">
                    <a:solidFill>
                      <a:prstClr val="black"/>
                    </a:solidFill>
                    <a:latin typeface="Calibri"/>
                    <a:ea typeface="+mn-ea"/>
                  </a:rPr>
                  <a:t>MATCE</a:t>
                </a:r>
              </a:p>
            </p:txBody>
          </p:sp>
        </p:grpSp>
        <p:cxnSp>
          <p:nvCxnSpPr>
            <p:cNvPr id="33817" name="105 Conector recto de flecha"/>
            <p:cNvCxnSpPr>
              <a:cxnSpLocks noChangeShapeType="1"/>
              <a:stCxn id="149" idx="2"/>
              <a:endCxn id="145" idx="0"/>
            </p:cNvCxnSpPr>
            <p:nvPr/>
          </p:nvCxnSpPr>
          <p:spPr bwMode="auto">
            <a:xfrm>
              <a:off x="8239377" y="5672844"/>
              <a:ext cx="0" cy="276436"/>
            </a:xfrm>
            <a:prstGeom prst="straightConnector1">
              <a:avLst/>
            </a:prstGeom>
            <a:noFill/>
            <a:ln w="12700" algn="ctr">
              <a:solidFill>
                <a:srgbClr val="7F7F7F"/>
              </a:solidFill>
              <a:prstDash val="sysDot"/>
              <a:round/>
              <a:headEnd/>
              <a:tailEnd type="triangle" w="med" len="med"/>
            </a:ln>
          </p:spPr>
        </p:cxnSp>
        <p:sp>
          <p:nvSpPr>
            <p:cNvPr id="107" name="106 Rectángulo redondeado"/>
            <p:cNvSpPr/>
            <p:nvPr/>
          </p:nvSpPr>
          <p:spPr>
            <a:xfrm>
              <a:off x="1980354" y="3796789"/>
              <a:ext cx="1549233" cy="476631"/>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Retrasmite código de aceptación</a:t>
              </a:r>
            </a:p>
          </p:txBody>
        </p:sp>
        <p:cxnSp>
          <p:nvCxnSpPr>
            <p:cNvPr id="33819" name="108 Conector angular"/>
            <p:cNvCxnSpPr>
              <a:cxnSpLocks noChangeShapeType="1"/>
              <a:stCxn id="153" idx="3"/>
              <a:endCxn id="147" idx="1"/>
            </p:cNvCxnSpPr>
            <p:nvPr/>
          </p:nvCxnSpPr>
          <p:spPr bwMode="auto">
            <a:xfrm flipV="1">
              <a:off x="1651646" y="4642440"/>
              <a:ext cx="4129027" cy="14561"/>
            </a:xfrm>
            <a:prstGeom prst="bentConnector3">
              <a:avLst>
                <a:gd name="adj1" fmla="val 50000"/>
              </a:avLst>
            </a:prstGeom>
            <a:noFill/>
            <a:ln w="12700" algn="ctr">
              <a:solidFill>
                <a:srgbClr val="7F7F7F"/>
              </a:solidFill>
              <a:prstDash val="sysDot"/>
              <a:miter lim="800000"/>
              <a:headEnd/>
              <a:tailEnd type="triangle" w="med" len="med"/>
            </a:ln>
          </p:spPr>
        </p:cxnSp>
        <p:sp>
          <p:nvSpPr>
            <p:cNvPr id="110" name="109 Rectángulo redondeado"/>
            <p:cNvSpPr/>
            <p:nvPr/>
          </p:nvSpPr>
          <p:spPr>
            <a:xfrm>
              <a:off x="2571283" y="4159519"/>
              <a:ext cx="1003640" cy="282124"/>
            </a:xfrm>
            <a:prstGeom prst="roundRect">
              <a:avLst/>
            </a:prstGeom>
            <a:solidFill>
              <a:sysClr val="window" lastClr="FFFFFF">
                <a:lumMod val="75000"/>
              </a:sys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err="1">
                  <a:solidFill>
                    <a:prstClr val="black"/>
                  </a:solidFill>
                  <a:latin typeface="Calibri"/>
                  <a:ea typeface="+mn-ea"/>
                </a:rPr>
                <a:t>Prevalidador</a:t>
              </a:r>
              <a:endParaRPr lang="es-MX" sz="900" b="1" kern="0" dirty="0">
                <a:solidFill>
                  <a:prstClr val="black"/>
                </a:solidFill>
                <a:latin typeface="Calibri"/>
                <a:ea typeface="+mn-ea"/>
              </a:endParaRPr>
            </a:p>
          </p:txBody>
        </p:sp>
        <p:sp>
          <p:nvSpPr>
            <p:cNvPr id="111" name="110 Rectángulo"/>
            <p:cNvSpPr/>
            <p:nvPr/>
          </p:nvSpPr>
          <p:spPr>
            <a:xfrm>
              <a:off x="7811472" y="1413635"/>
              <a:ext cx="1114635" cy="562494"/>
            </a:xfrm>
            <a:prstGeom prst="rect">
              <a:avLst/>
            </a:prstGeom>
            <a:solidFill>
              <a:srgbClr val="FFFFFF"/>
            </a:solidFill>
            <a:ln w="3175" cap="flat" cmpd="sng" algn="ctr">
              <a:solidFill>
                <a:srgbClr val="00B050"/>
              </a:solid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endParaRPr lang="es-MX" sz="900" kern="0">
                <a:solidFill>
                  <a:prstClr val="white"/>
                </a:solidFill>
                <a:latin typeface="Calibri"/>
                <a:ea typeface="+mn-ea"/>
              </a:endParaRPr>
            </a:p>
          </p:txBody>
        </p:sp>
        <p:sp>
          <p:nvSpPr>
            <p:cNvPr id="112" name="111 Rectángulo redondeado"/>
            <p:cNvSpPr/>
            <p:nvPr/>
          </p:nvSpPr>
          <p:spPr>
            <a:xfrm>
              <a:off x="7886510" y="1478470"/>
              <a:ext cx="286085" cy="169976"/>
            </a:xfrm>
            <a:prstGeom prst="roundRect">
              <a:avLst/>
            </a:prstGeom>
            <a:solidFill>
              <a:srgbClr val="1F497D">
                <a:lumMod val="20000"/>
                <a:lumOff val="8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endParaRPr lang="es-MX" sz="900" b="1" kern="0" dirty="0">
                <a:solidFill>
                  <a:prstClr val="black"/>
                </a:solidFill>
                <a:latin typeface="Calibri"/>
                <a:ea typeface="+mn-ea"/>
              </a:endParaRPr>
            </a:p>
          </p:txBody>
        </p:sp>
        <p:sp>
          <p:nvSpPr>
            <p:cNvPr id="113" name="112 Rectángulo redondeado"/>
            <p:cNvSpPr/>
            <p:nvPr/>
          </p:nvSpPr>
          <p:spPr>
            <a:xfrm>
              <a:off x="7884947" y="1755336"/>
              <a:ext cx="284521" cy="169976"/>
            </a:xfrm>
            <a:prstGeom prst="roundRect">
              <a:avLst/>
            </a:prstGeom>
            <a:solidFill>
              <a:sysClr val="window" lastClr="FFFFFF">
                <a:lumMod val="85000"/>
              </a:sys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endParaRPr lang="es-MX" sz="900" b="1" kern="0" dirty="0">
                <a:solidFill>
                  <a:prstClr val="black"/>
                </a:solidFill>
                <a:latin typeface="Calibri"/>
                <a:ea typeface="+mn-ea"/>
              </a:endParaRPr>
            </a:p>
          </p:txBody>
        </p:sp>
        <p:sp>
          <p:nvSpPr>
            <p:cNvPr id="114" name="113 CuadroTexto"/>
            <p:cNvSpPr txBox="1"/>
            <p:nvPr/>
          </p:nvSpPr>
          <p:spPr>
            <a:xfrm>
              <a:off x="8127259" y="1478470"/>
              <a:ext cx="912969" cy="254087"/>
            </a:xfrm>
            <a:prstGeom prst="rect">
              <a:avLst/>
            </a:prstGeom>
            <a:noFill/>
          </p:spPr>
          <p:txBody>
            <a:bodyPr wrap="none">
              <a:spAutoFit/>
            </a:bodyPr>
            <a:lstStyle/>
            <a:p>
              <a:pPr defTabSz="914400" fontAlgn="auto">
                <a:spcBef>
                  <a:spcPts val="0"/>
                </a:spcBef>
                <a:spcAft>
                  <a:spcPts val="0"/>
                </a:spcAft>
                <a:defRPr/>
              </a:pPr>
              <a:r>
                <a:rPr lang="es-MX" sz="900" kern="0" dirty="0">
                  <a:solidFill>
                    <a:prstClr val="black"/>
                  </a:solidFill>
                </a:rPr>
                <a:t>Sistema del SAT</a:t>
              </a:r>
            </a:p>
          </p:txBody>
        </p:sp>
        <p:sp>
          <p:nvSpPr>
            <p:cNvPr id="115" name="114 CuadroTexto"/>
            <p:cNvSpPr txBox="1"/>
            <p:nvPr/>
          </p:nvSpPr>
          <p:spPr>
            <a:xfrm>
              <a:off x="8128823" y="1757089"/>
              <a:ext cx="930164" cy="254086"/>
            </a:xfrm>
            <a:prstGeom prst="rect">
              <a:avLst/>
            </a:prstGeom>
            <a:noFill/>
          </p:spPr>
          <p:txBody>
            <a:bodyPr wrap="none">
              <a:spAutoFit/>
            </a:bodyPr>
            <a:lstStyle/>
            <a:p>
              <a:pPr defTabSz="914400" fontAlgn="auto">
                <a:spcBef>
                  <a:spcPts val="0"/>
                </a:spcBef>
                <a:spcAft>
                  <a:spcPts val="0"/>
                </a:spcAft>
                <a:defRPr/>
              </a:pPr>
              <a:r>
                <a:rPr lang="es-MX" sz="900" kern="0" dirty="0">
                  <a:solidFill>
                    <a:prstClr val="black"/>
                  </a:solidFill>
                </a:rPr>
                <a:t>Sistema externo</a:t>
              </a:r>
            </a:p>
          </p:txBody>
        </p:sp>
        <p:grpSp>
          <p:nvGrpSpPr>
            <p:cNvPr id="33826" name="115 Grupo"/>
            <p:cNvGrpSpPr>
              <a:grpSpLocks/>
            </p:cNvGrpSpPr>
            <p:nvPr/>
          </p:nvGrpSpPr>
          <p:grpSpPr bwMode="auto">
            <a:xfrm>
              <a:off x="3815928" y="5286196"/>
              <a:ext cx="1538744" cy="735092"/>
              <a:chOff x="2025144" y="3766188"/>
              <a:chExt cx="1538744" cy="735092"/>
            </a:xfrm>
          </p:grpSpPr>
          <p:sp>
            <p:nvSpPr>
              <p:cNvPr id="143" name="142 Rectángulo redondeado"/>
              <p:cNvSpPr/>
              <p:nvPr/>
            </p:nvSpPr>
            <p:spPr>
              <a:xfrm>
                <a:off x="2024887" y="3766252"/>
                <a:ext cx="1478884" cy="583522"/>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Registra el DODA QR</a:t>
                </a:r>
              </a:p>
            </p:txBody>
          </p:sp>
          <p:sp>
            <p:nvSpPr>
              <p:cNvPr id="144" name="143 Rectángulo redondeado"/>
              <p:cNvSpPr/>
              <p:nvPr/>
            </p:nvSpPr>
            <p:spPr>
              <a:xfrm>
                <a:off x="2836241" y="4284938"/>
                <a:ext cx="726935" cy="215535"/>
              </a:xfrm>
              <a:prstGeom prst="roundRect">
                <a:avLst/>
              </a:prstGeom>
              <a:solidFill>
                <a:srgbClr val="1F497D">
                  <a:lumMod val="20000"/>
                  <a:lumOff val="8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a:solidFill>
                      <a:prstClr val="black"/>
                    </a:solidFill>
                    <a:latin typeface="Calibri"/>
                    <a:ea typeface="+mn-ea"/>
                  </a:rPr>
                  <a:t>MATCE</a:t>
                </a:r>
              </a:p>
            </p:txBody>
          </p:sp>
        </p:grpSp>
        <p:cxnSp>
          <p:nvCxnSpPr>
            <p:cNvPr id="33827" name="116 Conector angular"/>
            <p:cNvCxnSpPr>
              <a:cxnSpLocks noChangeShapeType="1"/>
              <a:stCxn id="143" idx="2"/>
              <a:endCxn id="91" idx="0"/>
            </p:cNvCxnSpPr>
            <p:nvPr/>
          </p:nvCxnSpPr>
          <p:spPr bwMode="auto">
            <a:xfrm rot="5400000">
              <a:off x="2625999" y="4156286"/>
              <a:ext cx="215576" cy="3642984"/>
            </a:xfrm>
            <a:prstGeom prst="bentConnector3">
              <a:avLst>
                <a:gd name="adj1" fmla="val 50000"/>
              </a:avLst>
            </a:prstGeom>
            <a:noFill/>
            <a:ln w="12700" algn="ctr">
              <a:solidFill>
                <a:srgbClr val="7F7F7F"/>
              </a:solidFill>
              <a:prstDash val="sysDot"/>
              <a:miter lim="800000"/>
              <a:headEnd/>
              <a:tailEnd type="triangle" w="med" len="med"/>
            </a:ln>
          </p:spPr>
        </p:cxnSp>
        <p:cxnSp>
          <p:nvCxnSpPr>
            <p:cNvPr id="33828" name="117 Conector recto de flecha"/>
            <p:cNvCxnSpPr>
              <a:cxnSpLocks noChangeShapeType="1"/>
              <a:stCxn id="151" idx="3"/>
              <a:endCxn id="143" idx="1"/>
            </p:cNvCxnSpPr>
            <p:nvPr/>
          </p:nvCxnSpPr>
          <p:spPr bwMode="auto">
            <a:xfrm>
              <a:off x="1651646" y="5573376"/>
              <a:ext cx="2164282" cy="4717"/>
            </a:xfrm>
            <a:prstGeom prst="straightConnector1">
              <a:avLst/>
            </a:prstGeom>
            <a:noFill/>
            <a:ln w="12700" algn="ctr">
              <a:solidFill>
                <a:srgbClr val="7F7F7F"/>
              </a:solidFill>
              <a:prstDash val="sysDot"/>
              <a:round/>
              <a:headEnd/>
              <a:tailEnd type="triangle" w="med" len="med"/>
            </a:ln>
          </p:spPr>
        </p:cxnSp>
        <p:cxnSp>
          <p:nvCxnSpPr>
            <p:cNvPr id="33829" name="120 Conector angular"/>
            <p:cNvCxnSpPr>
              <a:cxnSpLocks noChangeShapeType="1"/>
              <a:stCxn id="147" idx="2"/>
              <a:endCxn id="141" idx="3"/>
            </p:cNvCxnSpPr>
            <p:nvPr/>
          </p:nvCxnSpPr>
          <p:spPr bwMode="auto">
            <a:xfrm rot="5400000" flipH="1">
              <a:off x="5880824" y="4295137"/>
              <a:ext cx="50456" cy="1227944"/>
            </a:xfrm>
            <a:prstGeom prst="bentConnector4">
              <a:avLst>
                <a:gd name="adj1" fmla="val -132144"/>
                <a:gd name="adj2" fmla="val 80106"/>
              </a:avLst>
            </a:prstGeom>
            <a:noFill/>
            <a:ln w="12700" algn="ctr">
              <a:solidFill>
                <a:srgbClr val="7F7F7F"/>
              </a:solidFill>
              <a:prstDash val="sysDot"/>
              <a:miter lim="800000"/>
              <a:headEnd/>
              <a:tailEnd type="triangle" w="med" len="med"/>
            </a:ln>
          </p:spPr>
        </p:cxnSp>
        <p:grpSp>
          <p:nvGrpSpPr>
            <p:cNvPr id="33830" name="121 Grupo"/>
            <p:cNvGrpSpPr>
              <a:grpSpLocks/>
            </p:cNvGrpSpPr>
            <p:nvPr/>
          </p:nvGrpSpPr>
          <p:grpSpPr bwMode="auto">
            <a:xfrm>
              <a:off x="3813378" y="4725144"/>
              <a:ext cx="1639735" cy="401085"/>
              <a:chOff x="3813378" y="4767711"/>
              <a:chExt cx="1639735" cy="401085"/>
            </a:xfrm>
          </p:grpSpPr>
          <p:sp>
            <p:nvSpPr>
              <p:cNvPr id="141" name="140 Rectángulo redondeado"/>
              <p:cNvSpPr/>
              <p:nvPr/>
            </p:nvSpPr>
            <p:spPr>
              <a:xfrm>
                <a:off x="3814109" y="4768085"/>
                <a:ext cx="1477320" cy="317169"/>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Registra el pago</a:t>
                </a:r>
              </a:p>
            </p:txBody>
          </p:sp>
          <p:sp>
            <p:nvSpPr>
              <p:cNvPr id="142" name="141 Rectángulo redondeado"/>
              <p:cNvSpPr/>
              <p:nvPr/>
            </p:nvSpPr>
            <p:spPr>
              <a:xfrm>
                <a:off x="4725513" y="4953831"/>
                <a:ext cx="726936" cy="215535"/>
              </a:xfrm>
              <a:prstGeom prst="roundRect">
                <a:avLst/>
              </a:prstGeom>
              <a:solidFill>
                <a:srgbClr val="1F497D">
                  <a:lumMod val="20000"/>
                  <a:lumOff val="8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a:solidFill>
                      <a:prstClr val="black"/>
                    </a:solidFill>
                    <a:latin typeface="Calibri"/>
                    <a:ea typeface="+mn-ea"/>
                  </a:rPr>
                  <a:t>PECA</a:t>
                </a:r>
              </a:p>
            </p:txBody>
          </p:sp>
        </p:grpSp>
        <p:cxnSp>
          <p:nvCxnSpPr>
            <p:cNvPr id="33831" name="122 Conector recto de flecha"/>
            <p:cNvCxnSpPr>
              <a:cxnSpLocks noChangeShapeType="1"/>
              <a:stCxn id="139" idx="3"/>
              <a:endCxn id="137" idx="1"/>
            </p:cNvCxnSpPr>
            <p:nvPr/>
          </p:nvCxnSpPr>
          <p:spPr bwMode="auto">
            <a:xfrm flipV="1">
              <a:off x="1651646" y="1482075"/>
              <a:ext cx="2245705" cy="17672"/>
            </a:xfrm>
            <a:prstGeom prst="straightConnector1">
              <a:avLst/>
            </a:prstGeom>
            <a:noFill/>
            <a:ln w="12700" algn="ctr">
              <a:solidFill>
                <a:srgbClr val="7F7F7F"/>
              </a:solidFill>
              <a:prstDash val="sysDot"/>
              <a:round/>
              <a:headEnd/>
              <a:tailEnd type="triangle" w="med" len="med"/>
            </a:ln>
          </p:spPr>
        </p:cxnSp>
        <p:grpSp>
          <p:nvGrpSpPr>
            <p:cNvPr id="33832" name="123 Grupo"/>
            <p:cNvGrpSpPr>
              <a:grpSpLocks/>
            </p:cNvGrpSpPr>
            <p:nvPr/>
          </p:nvGrpSpPr>
          <p:grpSpPr bwMode="auto">
            <a:xfrm>
              <a:off x="172944" y="1207850"/>
              <a:ext cx="1539937" cy="715789"/>
              <a:chOff x="99013" y="1471437"/>
              <a:chExt cx="1367409" cy="741378"/>
            </a:xfrm>
          </p:grpSpPr>
          <p:sp>
            <p:nvSpPr>
              <p:cNvPr id="139" name="138 Rectángulo redondeado"/>
              <p:cNvSpPr/>
              <p:nvPr/>
            </p:nvSpPr>
            <p:spPr>
              <a:xfrm>
                <a:off x="99219" y="1472227"/>
                <a:ext cx="1313196" cy="604384"/>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Solicita autorizaciones y permisos.</a:t>
                </a:r>
              </a:p>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Captura COVE y digitaliza documentos</a:t>
                </a:r>
              </a:p>
            </p:txBody>
          </p:sp>
          <p:sp>
            <p:nvSpPr>
              <p:cNvPr id="140" name="139 Rectángulo redondeado"/>
              <p:cNvSpPr/>
              <p:nvPr/>
            </p:nvSpPr>
            <p:spPr>
              <a:xfrm>
                <a:off x="821061" y="1996752"/>
                <a:ext cx="645493" cy="215980"/>
              </a:xfrm>
              <a:prstGeom prst="roundRect">
                <a:avLst/>
              </a:prstGeom>
              <a:solidFill>
                <a:srgbClr val="1F497D">
                  <a:lumMod val="20000"/>
                  <a:lumOff val="8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a:solidFill>
                      <a:prstClr val="black"/>
                    </a:solidFill>
                    <a:latin typeface="Calibri"/>
                    <a:ea typeface="+mn-ea"/>
                  </a:rPr>
                  <a:t>VUCEM</a:t>
                </a:r>
              </a:p>
            </p:txBody>
          </p:sp>
        </p:grpSp>
        <p:grpSp>
          <p:nvGrpSpPr>
            <p:cNvPr id="33833" name="124 Grupo"/>
            <p:cNvGrpSpPr>
              <a:grpSpLocks/>
            </p:cNvGrpSpPr>
            <p:nvPr/>
          </p:nvGrpSpPr>
          <p:grpSpPr bwMode="auto">
            <a:xfrm>
              <a:off x="3897352" y="1119900"/>
              <a:ext cx="1549123" cy="779744"/>
              <a:chOff x="3923928" y="1276520"/>
              <a:chExt cx="1549123" cy="779744"/>
            </a:xfrm>
          </p:grpSpPr>
          <p:sp>
            <p:nvSpPr>
              <p:cNvPr id="137" name="136 Rectángulo redondeado"/>
              <p:cNvSpPr/>
              <p:nvPr/>
            </p:nvSpPr>
            <p:spPr>
              <a:xfrm>
                <a:off x="3923539" y="1275865"/>
                <a:ext cx="1480448" cy="723707"/>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Confirma autorizaciones y permisos con sello digital.</a:t>
                </a:r>
              </a:p>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Genera e-COVE y </a:t>
                </a:r>
              </a:p>
              <a:p>
                <a:pPr defTabSz="914400" fontAlgn="auto">
                  <a:spcBef>
                    <a:spcPts val="0"/>
                  </a:spcBef>
                  <a:spcAft>
                    <a:spcPts val="0"/>
                  </a:spcAft>
                  <a:defRPr/>
                </a:pPr>
                <a:r>
                  <a:rPr lang="es-MX" sz="900" kern="0" dirty="0">
                    <a:solidFill>
                      <a:prstClr val="white"/>
                    </a:solidFill>
                    <a:latin typeface="Calibri"/>
                    <a:ea typeface="+mn-ea"/>
                  </a:rPr>
                  <a:t>e-</a:t>
                </a:r>
                <a:r>
                  <a:rPr lang="es-MX" sz="900" kern="0" dirty="0" err="1">
                    <a:solidFill>
                      <a:prstClr val="white"/>
                    </a:solidFill>
                    <a:latin typeface="Calibri"/>
                    <a:ea typeface="+mn-ea"/>
                  </a:rPr>
                  <a:t>documents</a:t>
                </a:r>
                <a:endParaRPr lang="es-MX" sz="900" kern="0" dirty="0">
                  <a:solidFill>
                    <a:prstClr val="white"/>
                  </a:solidFill>
                  <a:latin typeface="Calibri"/>
                  <a:ea typeface="+mn-ea"/>
                </a:endParaRPr>
              </a:p>
            </p:txBody>
          </p:sp>
          <p:sp>
            <p:nvSpPr>
              <p:cNvPr id="138" name="137 Rectángulo redondeado"/>
              <p:cNvSpPr/>
              <p:nvPr/>
            </p:nvSpPr>
            <p:spPr>
              <a:xfrm>
                <a:off x="4745836" y="1840112"/>
                <a:ext cx="726936" cy="215535"/>
              </a:xfrm>
              <a:prstGeom prst="roundRect">
                <a:avLst/>
              </a:prstGeom>
              <a:solidFill>
                <a:srgbClr val="1F497D">
                  <a:lumMod val="20000"/>
                  <a:lumOff val="8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a:solidFill>
                      <a:prstClr val="black"/>
                    </a:solidFill>
                    <a:latin typeface="Calibri"/>
                    <a:ea typeface="+mn-ea"/>
                  </a:rPr>
                  <a:t>VUCEM</a:t>
                </a:r>
              </a:p>
            </p:txBody>
          </p:sp>
        </p:grpSp>
        <p:grpSp>
          <p:nvGrpSpPr>
            <p:cNvPr id="33834" name="125 Grupo"/>
            <p:cNvGrpSpPr>
              <a:grpSpLocks/>
            </p:cNvGrpSpPr>
            <p:nvPr/>
          </p:nvGrpSpPr>
          <p:grpSpPr bwMode="auto">
            <a:xfrm>
              <a:off x="3890740" y="2005919"/>
              <a:ext cx="1618031" cy="799056"/>
              <a:chOff x="3924436" y="1357284"/>
              <a:chExt cx="1618031" cy="799056"/>
            </a:xfrm>
          </p:grpSpPr>
          <p:sp>
            <p:nvSpPr>
              <p:cNvPr id="135" name="134 Rectángulo redondeado"/>
              <p:cNvSpPr/>
              <p:nvPr/>
            </p:nvSpPr>
            <p:spPr>
              <a:xfrm>
                <a:off x="3924405" y="1357284"/>
                <a:ext cx="1480448" cy="583521"/>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Replica e-</a:t>
                </a:r>
                <a:r>
                  <a:rPr lang="es-MX" sz="900" kern="0" dirty="0" err="1">
                    <a:solidFill>
                      <a:prstClr val="white"/>
                    </a:solidFill>
                    <a:latin typeface="Calibri"/>
                    <a:ea typeface="+mn-ea"/>
                  </a:rPr>
                  <a:t>COVEs</a:t>
                </a:r>
                <a:r>
                  <a:rPr lang="es-MX" sz="900" kern="0" dirty="0">
                    <a:solidFill>
                      <a:prstClr val="white"/>
                    </a:solidFill>
                    <a:latin typeface="Calibri"/>
                    <a:ea typeface="+mn-ea"/>
                  </a:rPr>
                  <a:t>,</a:t>
                </a:r>
              </a:p>
              <a:p>
                <a:pPr defTabSz="914400" fontAlgn="auto">
                  <a:spcBef>
                    <a:spcPts val="0"/>
                  </a:spcBef>
                  <a:spcAft>
                    <a:spcPts val="0"/>
                  </a:spcAft>
                  <a:defRPr/>
                </a:pPr>
                <a:r>
                  <a:rPr lang="es-MX" sz="900" kern="0" dirty="0">
                    <a:solidFill>
                      <a:prstClr val="white"/>
                    </a:solidFill>
                    <a:latin typeface="Calibri"/>
                    <a:ea typeface="+mn-ea"/>
                  </a:rPr>
                  <a:t>e-</a:t>
                </a:r>
                <a:r>
                  <a:rPr lang="es-MX" sz="900" kern="0" dirty="0" err="1">
                    <a:solidFill>
                      <a:prstClr val="white"/>
                    </a:solidFill>
                    <a:latin typeface="Calibri"/>
                    <a:ea typeface="+mn-ea"/>
                  </a:rPr>
                  <a:t>documents</a:t>
                </a:r>
                <a:r>
                  <a:rPr lang="es-MX" sz="900" kern="0" dirty="0">
                    <a:solidFill>
                      <a:prstClr val="white"/>
                    </a:solidFill>
                    <a:latin typeface="Calibri"/>
                    <a:ea typeface="+mn-ea"/>
                  </a:rPr>
                  <a:t>, permisos y guías</a:t>
                </a:r>
              </a:p>
              <a:p>
                <a:pPr defTabSz="914400" fontAlgn="auto">
                  <a:spcBef>
                    <a:spcPts val="0"/>
                  </a:spcBef>
                  <a:spcAft>
                    <a:spcPts val="0"/>
                  </a:spcAft>
                  <a:defRPr/>
                </a:pPr>
                <a:endParaRPr lang="es-MX" sz="900" kern="0" dirty="0">
                  <a:solidFill>
                    <a:prstClr val="white"/>
                  </a:solidFill>
                  <a:latin typeface="Calibri"/>
                  <a:ea typeface="+mn-ea"/>
                </a:endParaRPr>
              </a:p>
            </p:txBody>
          </p:sp>
          <p:sp>
            <p:nvSpPr>
              <p:cNvPr id="136" name="135 Rectángulo redondeado"/>
              <p:cNvSpPr/>
              <p:nvPr/>
            </p:nvSpPr>
            <p:spPr>
              <a:xfrm>
                <a:off x="4887400" y="1844428"/>
                <a:ext cx="655024" cy="311913"/>
              </a:xfrm>
              <a:prstGeom prst="roundRect">
                <a:avLst/>
              </a:prstGeom>
              <a:solidFill>
                <a:srgbClr val="1F497D">
                  <a:lumMod val="20000"/>
                  <a:lumOff val="8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a:solidFill>
                      <a:prstClr val="black"/>
                    </a:solidFill>
                    <a:latin typeface="Calibri"/>
                    <a:ea typeface="+mn-ea"/>
                  </a:rPr>
                  <a:t>Bases de datos</a:t>
                </a:r>
              </a:p>
            </p:txBody>
          </p:sp>
        </p:grpSp>
        <p:cxnSp>
          <p:nvCxnSpPr>
            <p:cNvPr id="33835" name="126 Conector recto de flecha"/>
            <p:cNvCxnSpPr>
              <a:cxnSpLocks noChangeShapeType="1"/>
              <a:stCxn id="135" idx="2"/>
              <a:endCxn id="159" idx="0"/>
            </p:cNvCxnSpPr>
            <p:nvPr/>
          </p:nvCxnSpPr>
          <p:spPr bwMode="auto">
            <a:xfrm>
              <a:off x="4630127" y="2589230"/>
              <a:ext cx="10961" cy="391395"/>
            </a:xfrm>
            <a:prstGeom prst="straightConnector1">
              <a:avLst/>
            </a:prstGeom>
            <a:noFill/>
            <a:ln w="12700" algn="ctr">
              <a:solidFill>
                <a:srgbClr val="7F7F7F"/>
              </a:solidFill>
              <a:prstDash val="sysDot"/>
              <a:round/>
              <a:headEnd type="triangle" w="med" len="med"/>
              <a:tailEnd type="triangle" w="med" len="med"/>
            </a:ln>
          </p:spPr>
        </p:cxnSp>
        <p:cxnSp>
          <p:nvCxnSpPr>
            <p:cNvPr id="33836" name="127 Conector angular"/>
            <p:cNvCxnSpPr>
              <a:cxnSpLocks noChangeShapeType="1"/>
              <a:stCxn id="135" idx="1"/>
              <a:endCxn id="133" idx="3"/>
            </p:cNvCxnSpPr>
            <p:nvPr/>
          </p:nvCxnSpPr>
          <p:spPr bwMode="auto">
            <a:xfrm rot="10800000" flipV="1">
              <a:off x="1691156" y="2297679"/>
              <a:ext cx="2199584" cy="67465"/>
            </a:xfrm>
            <a:prstGeom prst="bentConnector3">
              <a:avLst>
                <a:gd name="adj1" fmla="val 50000"/>
              </a:avLst>
            </a:prstGeom>
            <a:noFill/>
            <a:ln w="12700" algn="ctr">
              <a:solidFill>
                <a:srgbClr val="7F7F7F"/>
              </a:solidFill>
              <a:prstDash val="sysDot"/>
              <a:miter lim="800000"/>
              <a:headEnd/>
              <a:tailEnd type="triangle" w="med" len="med"/>
            </a:ln>
          </p:spPr>
        </p:cxnSp>
        <p:cxnSp>
          <p:nvCxnSpPr>
            <p:cNvPr id="33837" name="128 Conector recto de flecha"/>
            <p:cNvCxnSpPr>
              <a:cxnSpLocks noChangeShapeType="1"/>
              <a:endCxn id="135" idx="0"/>
            </p:cNvCxnSpPr>
            <p:nvPr/>
          </p:nvCxnSpPr>
          <p:spPr bwMode="auto">
            <a:xfrm>
              <a:off x="4628847" y="1772816"/>
              <a:ext cx="1280" cy="232489"/>
            </a:xfrm>
            <a:prstGeom prst="straightConnector1">
              <a:avLst/>
            </a:prstGeom>
            <a:noFill/>
            <a:ln w="12700" algn="ctr">
              <a:solidFill>
                <a:srgbClr val="7F7F7F"/>
              </a:solidFill>
              <a:prstDash val="sysDot"/>
              <a:round/>
              <a:headEnd/>
              <a:tailEnd type="triangle" w="med" len="med"/>
            </a:ln>
          </p:spPr>
        </p:cxnSp>
        <p:cxnSp>
          <p:nvCxnSpPr>
            <p:cNvPr id="33838" name="129 Conector angular"/>
            <p:cNvCxnSpPr>
              <a:cxnSpLocks noChangeShapeType="1"/>
              <a:stCxn id="137" idx="2"/>
              <a:endCxn id="133" idx="0"/>
            </p:cNvCxnSpPr>
            <p:nvPr/>
          </p:nvCxnSpPr>
          <p:spPr bwMode="auto">
            <a:xfrm rot="5400000">
              <a:off x="2743516" y="31604"/>
              <a:ext cx="82360" cy="3705056"/>
            </a:xfrm>
            <a:prstGeom prst="bentConnector3">
              <a:avLst>
                <a:gd name="adj1" fmla="val 50000"/>
              </a:avLst>
            </a:prstGeom>
            <a:noFill/>
            <a:ln w="12700" algn="ctr">
              <a:solidFill>
                <a:srgbClr val="7F7F7F"/>
              </a:solidFill>
              <a:prstDash val="sysDot"/>
              <a:miter lim="800000"/>
              <a:headEnd/>
              <a:tailEnd type="triangle" w="med" len="med"/>
            </a:ln>
          </p:spPr>
        </p:cxnSp>
        <p:grpSp>
          <p:nvGrpSpPr>
            <p:cNvPr id="33839" name="130 Grupo"/>
            <p:cNvGrpSpPr>
              <a:grpSpLocks/>
            </p:cNvGrpSpPr>
            <p:nvPr/>
          </p:nvGrpSpPr>
          <p:grpSpPr bwMode="auto">
            <a:xfrm>
              <a:off x="173177" y="1925312"/>
              <a:ext cx="1572695" cy="950086"/>
              <a:chOff x="173177" y="1925312"/>
              <a:chExt cx="1572695" cy="950086"/>
            </a:xfrm>
          </p:grpSpPr>
          <p:sp>
            <p:nvSpPr>
              <p:cNvPr id="133" name="132 Rectángulo redondeado"/>
              <p:cNvSpPr/>
              <p:nvPr/>
            </p:nvSpPr>
            <p:spPr>
              <a:xfrm>
                <a:off x="173177" y="1925312"/>
                <a:ext cx="1517967" cy="879664"/>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Recibe e-</a:t>
                </a:r>
                <a:r>
                  <a:rPr lang="es-MX" sz="900" kern="0" dirty="0" err="1">
                    <a:solidFill>
                      <a:prstClr val="white"/>
                    </a:solidFill>
                    <a:latin typeface="Calibri"/>
                    <a:ea typeface="+mn-ea"/>
                  </a:rPr>
                  <a:t>cove</a:t>
                </a:r>
                <a:r>
                  <a:rPr lang="es-MX" sz="900" kern="0" dirty="0">
                    <a:solidFill>
                      <a:prstClr val="white"/>
                    </a:solidFill>
                    <a:latin typeface="Calibri"/>
                    <a:ea typeface="+mn-ea"/>
                  </a:rPr>
                  <a:t> y e-</a:t>
                </a:r>
                <a:r>
                  <a:rPr lang="es-MX" sz="900" kern="0" dirty="0" err="1">
                    <a:solidFill>
                      <a:prstClr val="white"/>
                    </a:solidFill>
                    <a:latin typeface="Calibri"/>
                    <a:ea typeface="+mn-ea"/>
                  </a:rPr>
                  <a:t>document</a:t>
                </a:r>
                <a:endParaRPr lang="es-MX" sz="900" kern="0" dirty="0">
                  <a:solidFill>
                    <a:prstClr val="white"/>
                  </a:solidFill>
                  <a:latin typeface="Calibri"/>
                  <a:ea typeface="+mn-ea"/>
                </a:endParaRPr>
              </a:p>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Realiza pedimento electrónico </a:t>
                </a:r>
              </a:p>
              <a:p>
                <a:pPr marL="87313" indent="-87313" defTabSz="914400" fontAlgn="auto">
                  <a:spcBef>
                    <a:spcPts val="0"/>
                  </a:spcBef>
                  <a:spcAft>
                    <a:spcPts val="0"/>
                  </a:spcAft>
                  <a:buFont typeface="Arial" panose="020B0604020202020204" pitchFamily="34" charset="0"/>
                  <a:buChar char="•"/>
                  <a:defRPr/>
                </a:pPr>
                <a:r>
                  <a:rPr lang="es-MX" sz="900" kern="0" dirty="0">
                    <a:solidFill>
                      <a:prstClr val="white"/>
                    </a:solidFill>
                    <a:latin typeface="Calibri"/>
                    <a:ea typeface="+mn-ea"/>
                  </a:rPr>
                  <a:t>Firma con FIEL</a:t>
                </a:r>
              </a:p>
              <a:p>
                <a:pPr defTabSz="914400" fontAlgn="auto">
                  <a:spcBef>
                    <a:spcPts val="0"/>
                  </a:spcBef>
                  <a:spcAft>
                    <a:spcPts val="0"/>
                  </a:spcAft>
                  <a:buFont typeface="Arial" panose="020B0604020202020204" pitchFamily="34" charset="0"/>
                  <a:buChar char="•"/>
                  <a:defRPr/>
                </a:pPr>
                <a:endParaRPr lang="es-MX" sz="900" kern="0" dirty="0">
                  <a:solidFill>
                    <a:prstClr val="white"/>
                  </a:solidFill>
                  <a:latin typeface="Calibri"/>
                  <a:ea typeface="+mn-ea"/>
                </a:endParaRPr>
              </a:p>
            </p:txBody>
          </p:sp>
          <p:sp>
            <p:nvSpPr>
              <p:cNvPr id="134" name="133 Rectángulo redondeado"/>
              <p:cNvSpPr/>
              <p:nvPr/>
            </p:nvSpPr>
            <p:spPr>
              <a:xfrm>
                <a:off x="947012" y="2659533"/>
                <a:ext cx="798847" cy="215536"/>
              </a:xfrm>
              <a:prstGeom prst="roundRect">
                <a:avLst/>
              </a:prstGeom>
              <a:solidFill>
                <a:sysClr val="window" lastClr="FFFFFF">
                  <a:lumMod val="75000"/>
                </a:sys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400" fontAlgn="auto">
                  <a:spcBef>
                    <a:spcPts val="0"/>
                  </a:spcBef>
                  <a:spcAft>
                    <a:spcPts val="0"/>
                  </a:spcAft>
                  <a:defRPr/>
                </a:pPr>
                <a:r>
                  <a:rPr lang="es-MX" sz="900" b="1" kern="0" dirty="0">
                    <a:solidFill>
                      <a:prstClr val="black"/>
                    </a:solidFill>
                    <a:latin typeface="Calibri"/>
                    <a:ea typeface="+mn-ea"/>
                  </a:rPr>
                  <a:t>Sistema propio</a:t>
                </a:r>
              </a:p>
            </p:txBody>
          </p:sp>
        </p:grpSp>
        <p:cxnSp>
          <p:nvCxnSpPr>
            <p:cNvPr id="33840" name="131 Conector recto de flecha"/>
            <p:cNvCxnSpPr>
              <a:cxnSpLocks noChangeShapeType="1"/>
              <a:stCxn id="133" idx="2"/>
              <a:endCxn id="155" idx="0"/>
            </p:cNvCxnSpPr>
            <p:nvPr/>
          </p:nvCxnSpPr>
          <p:spPr bwMode="auto">
            <a:xfrm flipH="1">
              <a:off x="927477" y="2804976"/>
              <a:ext cx="4690" cy="271609"/>
            </a:xfrm>
            <a:prstGeom prst="straightConnector1">
              <a:avLst/>
            </a:prstGeom>
            <a:noFill/>
            <a:ln w="12700" algn="ctr">
              <a:solidFill>
                <a:srgbClr val="7F7F7F"/>
              </a:solidFill>
              <a:prstDash val="sysDot"/>
              <a:round/>
              <a:headEnd/>
              <a:tailEnd type="triangle" w="med" len="med"/>
            </a:ln>
          </p:spPr>
        </p:cxnSp>
      </p:grpSp>
      <p:cxnSp>
        <p:nvCxnSpPr>
          <p:cNvPr id="33796" name="93 Conector angular"/>
          <p:cNvCxnSpPr>
            <a:cxnSpLocks noChangeShapeType="1"/>
            <a:endCxn id="157" idx="1"/>
          </p:cNvCxnSpPr>
          <p:nvPr/>
        </p:nvCxnSpPr>
        <p:spPr bwMode="auto">
          <a:xfrm flipV="1">
            <a:off x="1581150" y="3609975"/>
            <a:ext cx="438150" cy="230188"/>
          </a:xfrm>
          <a:prstGeom prst="bentConnector3">
            <a:avLst>
              <a:gd name="adj1" fmla="val 50000"/>
            </a:avLst>
          </a:prstGeom>
          <a:noFill/>
          <a:ln w="12700" algn="ctr">
            <a:solidFill>
              <a:srgbClr val="7F7F7F"/>
            </a:solidFill>
            <a:prstDash val="sysDot"/>
            <a:miter lim="800000"/>
            <a:headEnd/>
            <a:tailEnd type="triangle" w="med" len="med"/>
          </a:ln>
        </p:spPr>
      </p:cxnSp>
      <p:cxnSp>
        <p:nvCxnSpPr>
          <p:cNvPr id="33797" name="127 Conector angular"/>
          <p:cNvCxnSpPr>
            <a:cxnSpLocks noChangeShapeType="1"/>
            <a:stCxn id="107" idx="1"/>
            <a:endCxn id="153" idx="0"/>
          </p:cNvCxnSpPr>
          <p:nvPr/>
        </p:nvCxnSpPr>
        <p:spPr bwMode="auto">
          <a:xfrm rot="10800000" flipV="1">
            <a:off x="935038" y="4497388"/>
            <a:ext cx="1084262" cy="298450"/>
          </a:xfrm>
          <a:prstGeom prst="bentConnector2">
            <a:avLst/>
          </a:prstGeom>
          <a:noFill/>
          <a:ln w="12700" algn="ctr">
            <a:solidFill>
              <a:srgbClr val="7F7F7F"/>
            </a:solidFill>
            <a:prstDash val="sysDot"/>
            <a:miter lim="800000"/>
            <a:headEnd/>
            <a:tailEnd type="triangle" w="med" len="med"/>
          </a:ln>
        </p:spPr>
      </p:cxnSp>
      <p:cxnSp>
        <p:nvCxnSpPr>
          <p:cNvPr id="33798" name="127 Conector angular"/>
          <p:cNvCxnSpPr>
            <a:cxnSpLocks noChangeShapeType="1"/>
            <a:stCxn id="159" idx="2"/>
            <a:endCxn id="107" idx="3"/>
          </p:cNvCxnSpPr>
          <p:nvPr/>
        </p:nvCxnSpPr>
        <p:spPr bwMode="auto">
          <a:xfrm rot="5400000">
            <a:off x="4036219" y="3812382"/>
            <a:ext cx="241300" cy="1128712"/>
          </a:xfrm>
          <a:prstGeom prst="bentConnector2">
            <a:avLst/>
          </a:prstGeom>
          <a:noFill/>
          <a:ln w="12700" algn="ctr">
            <a:solidFill>
              <a:srgbClr val="7F7F7F"/>
            </a:solidFill>
            <a:prstDash val="sysDot"/>
            <a:miter lim="800000"/>
            <a:headEnd/>
            <a:tailEnd type="triangle" w="med" len="med"/>
          </a:ln>
        </p:spPr>
      </p:cxnSp>
      <p:cxnSp>
        <p:nvCxnSpPr>
          <p:cNvPr id="33799" name="122 Conector recto de flecha"/>
          <p:cNvCxnSpPr>
            <a:cxnSpLocks noChangeShapeType="1"/>
            <a:stCxn id="157" idx="3"/>
            <a:endCxn id="159" idx="1"/>
          </p:cNvCxnSpPr>
          <p:nvPr/>
        </p:nvCxnSpPr>
        <p:spPr bwMode="auto">
          <a:xfrm>
            <a:off x="3609975" y="3609975"/>
            <a:ext cx="236538" cy="288925"/>
          </a:xfrm>
          <a:prstGeom prst="bentConnector3">
            <a:avLst>
              <a:gd name="adj1" fmla="val 50000"/>
            </a:avLst>
          </a:prstGeom>
          <a:noFill/>
          <a:ln w="12700" algn="ctr">
            <a:solidFill>
              <a:srgbClr val="7F7F7F"/>
            </a:solidFill>
            <a:prstDash val="sysDot"/>
            <a:round/>
            <a:headEnd/>
            <a:tailEnd type="triangle" w="med" len="med"/>
          </a:ln>
        </p:spPr>
      </p:cxnSp>
      <p:cxnSp>
        <p:nvCxnSpPr>
          <p:cNvPr id="33800" name="116 Conector angular"/>
          <p:cNvCxnSpPr>
            <a:cxnSpLocks noChangeShapeType="1"/>
            <a:stCxn id="91" idx="3"/>
            <a:endCxn id="149" idx="1"/>
          </p:cNvCxnSpPr>
          <p:nvPr/>
        </p:nvCxnSpPr>
        <p:spPr bwMode="auto">
          <a:xfrm flipV="1">
            <a:off x="1685925" y="5634038"/>
            <a:ext cx="5938838" cy="985837"/>
          </a:xfrm>
          <a:prstGeom prst="bentConnector3">
            <a:avLst>
              <a:gd name="adj1" fmla="val 74708"/>
            </a:avLst>
          </a:prstGeom>
          <a:noFill/>
          <a:ln w="12700" algn="ctr">
            <a:solidFill>
              <a:srgbClr val="7F7F7F"/>
            </a:solidFill>
            <a:prstDash val="sysDot"/>
            <a:miter lim="800000"/>
            <a:headEnd/>
            <a:tailEnd type="triangle" w="med" len="med"/>
          </a:ln>
        </p:spPr>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1 CuadroTexto"/>
          <p:cNvSpPr txBox="1">
            <a:spLocks noChangeArrowheads="1"/>
          </p:cNvSpPr>
          <p:nvPr/>
        </p:nvSpPr>
        <p:spPr bwMode="auto">
          <a:xfrm>
            <a:off x="536575" y="1139825"/>
            <a:ext cx="3114675" cy="523875"/>
          </a:xfrm>
          <a:prstGeom prst="rect">
            <a:avLst/>
          </a:prstGeom>
          <a:noFill/>
          <a:ln w="9525">
            <a:noFill/>
            <a:miter lim="800000"/>
            <a:headEnd/>
            <a:tailEnd/>
          </a:ln>
        </p:spPr>
        <p:txBody>
          <a:bodyPr wrap="none">
            <a:spAutoFit/>
          </a:bodyPr>
          <a:lstStyle/>
          <a:p>
            <a:r>
              <a:rPr lang="es-MX" sz="2800" b="1">
                <a:solidFill>
                  <a:srgbClr val="000000"/>
                </a:solidFill>
                <a:latin typeface="Soberana Sans Light" pitchFamily="50" charset="0"/>
              </a:rPr>
              <a:t>Siguientes pasos</a:t>
            </a:r>
          </a:p>
        </p:txBody>
      </p:sp>
      <p:sp>
        <p:nvSpPr>
          <p:cNvPr id="34819" name="5 Rectángulo"/>
          <p:cNvSpPr>
            <a:spLocks noChangeArrowheads="1"/>
          </p:cNvSpPr>
          <p:nvPr/>
        </p:nvSpPr>
        <p:spPr bwMode="auto">
          <a:xfrm>
            <a:off x="536575" y="1970088"/>
            <a:ext cx="7724775" cy="1570037"/>
          </a:xfrm>
          <a:prstGeom prst="rect">
            <a:avLst/>
          </a:prstGeom>
          <a:noFill/>
          <a:ln w="9525">
            <a:noFill/>
            <a:miter lim="800000"/>
            <a:headEnd/>
            <a:tailEnd/>
          </a:ln>
        </p:spPr>
        <p:txBody>
          <a:bodyPr>
            <a:spAutoFit/>
          </a:bodyPr>
          <a:lstStyle/>
          <a:p>
            <a:pPr marL="457200" indent="-457200">
              <a:buFont typeface="Calibri" pitchFamily="34" charset="0"/>
              <a:buAutoNum type="arabicPeriod"/>
            </a:pPr>
            <a:r>
              <a:rPr lang="es-MX" sz="2400">
                <a:solidFill>
                  <a:srgbClr val="000000"/>
                </a:solidFill>
                <a:latin typeface="Soberana Sans Light" pitchFamily="50" charset="0"/>
              </a:rPr>
              <a:t>Finalizar pruebas con prevalidadores.</a:t>
            </a:r>
          </a:p>
          <a:p>
            <a:pPr marL="457200" indent="-457200">
              <a:buFont typeface="Calibri" pitchFamily="34" charset="0"/>
              <a:buAutoNum type="arabicPeriod"/>
            </a:pPr>
            <a:r>
              <a:rPr lang="es-MX" sz="2400">
                <a:solidFill>
                  <a:srgbClr val="000000"/>
                </a:solidFill>
                <a:latin typeface="Soberana Sans Light" pitchFamily="50" charset="0"/>
              </a:rPr>
              <a:t>Prueba piloto.</a:t>
            </a:r>
          </a:p>
          <a:p>
            <a:pPr marL="457200" indent="-457200">
              <a:buFont typeface="Calibri" pitchFamily="34" charset="0"/>
              <a:buAutoNum type="arabicPeriod"/>
            </a:pPr>
            <a:r>
              <a:rPr lang="es-MX" sz="2400">
                <a:solidFill>
                  <a:srgbClr val="000000"/>
                </a:solidFill>
                <a:latin typeface="Soberana Sans Light" pitchFamily="50" charset="0"/>
              </a:rPr>
              <a:t>Liberación del esquema el 19 de diciembre.</a:t>
            </a:r>
          </a:p>
          <a:p>
            <a:pPr marL="457200" indent="-457200">
              <a:buFont typeface="Calibri" pitchFamily="34" charset="0"/>
              <a:buAutoNum type="arabicPeriod"/>
            </a:pPr>
            <a:endParaRPr lang="es-MX" sz="2400">
              <a:solidFill>
                <a:srgbClr val="000000"/>
              </a:solidFill>
              <a:latin typeface="Soberana Sans Light" pitchFamily="50"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ubtítulo 2"/>
          <p:cNvSpPr txBox="1">
            <a:spLocks/>
          </p:cNvSpPr>
          <p:nvPr/>
        </p:nvSpPr>
        <p:spPr bwMode="auto">
          <a:xfrm>
            <a:off x="1011238" y="1509713"/>
            <a:ext cx="7942262" cy="336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857250" indent="-857250"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marL="0" indent="0" algn="just" eaLnBrk="1" hangingPunct="1">
              <a:spcBef>
                <a:spcPct val="20000"/>
              </a:spcBef>
              <a:defRPr/>
            </a:pPr>
            <a:endParaRPr lang="es-ES" altLang="es-MX" sz="4000" b="1" dirty="0" smtClean="0">
              <a:latin typeface="Soberana Sans Light" pitchFamily="50" charset="0"/>
            </a:endParaRPr>
          </a:p>
          <a:p>
            <a:pPr marL="0" indent="0" eaLnBrk="1" hangingPunct="1">
              <a:spcBef>
                <a:spcPct val="20000"/>
              </a:spcBef>
              <a:defRPr/>
            </a:pPr>
            <a:r>
              <a:rPr lang="es-MX" altLang="es-MX" sz="4000" b="1" dirty="0" smtClean="0">
                <a:latin typeface="Soberana Sans Light" pitchFamily="50" charset="0"/>
              </a:rPr>
              <a:t>III. </a:t>
            </a:r>
            <a:r>
              <a:rPr lang="es-MX" altLang="es-MX" sz="4000" b="1" dirty="0">
                <a:latin typeface="Soberana Sans Light" pitchFamily="50" charset="0"/>
              </a:rPr>
              <a:t>MATCE-VOCE 80/20: </a:t>
            </a:r>
            <a:endParaRPr lang="es-MX" altLang="es-MX" sz="4000" b="1" dirty="0" smtClean="0">
              <a:latin typeface="Soberana Sans Light" pitchFamily="50" charset="0"/>
            </a:endParaRPr>
          </a:p>
          <a:p>
            <a:pPr marL="0" indent="0" eaLnBrk="1" hangingPunct="1">
              <a:spcBef>
                <a:spcPct val="20000"/>
              </a:spcBef>
              <a:defRPr/>
            </a:pPr>
            <a:r>
              <a:rPr lang="es-MX" altLang="es-MX" sz="3200" b="1" dirty="0" smtClean="0">
                <a:latin typeface="Soberana Sans Light" pitchFamily="50" charset="0"/>
              </a:rPr>
              <a:t>Distribución </a:t>
            </a:r>
            <a:r>
              <a:rPr lang="es-MX" altLang="es-MX" sz="3200" b="1" dirty="0">
                <a:latin typeface="Soberana Sans Light" pitchFamily="50" charset="0"/>
              </a:rPr>
              <a:t>de los criterios de revisión de los datos declarados en el pedimento</a:t>
            </a:r>
          </a:p>
          <a:p>
            <a:pPr algn="just" eaLnBrk="1" hangingPunct="1">
              <a:spcBef>
                <a:spcPct val="20000"/>
              </a:spcBef>
              <a:buFont typeface="Calibri" pitchFamily="34" charset="0"/>
              <a:buAutoNum type="romanUcPeriod" startAt="3"/>
              <a:defRPr/>
            </a:pPr>
            <a:endParaRPr lang="es-ES" altLang="es-MX" sz="4000" b="1" dirty="0" smtClean="0">
              <a:latin typeface="Soberana Sans Light" pitchFamily="50" charset="0"/>
            </a:endParaRPr>
          </a:p>
          <a:p>
            <a:pPr algn="just" eaLnBrk="1" hangingPunct="1">
              <a:spcBef>
                <a:spcPct val="20000"/>
              </a:spcBef>
              <a:buFont typeface="Calibri" pitchFamily="34" charset="0"/>
              <a:buAutoNum type="romanUcPeriod" startAt="3"/>
              <a:defRPr/>
            </a:pPr>
            <a:endParaRPr lang="es-ES" altLang="es-MX" sz="4000" b="1" dirty="0" smtClean="0">
              <a:latin typeface="Soberana Sans Light" pitchFamily="50" charset="0"/>
            </a:endParaRPr>
          </a:p>
          <a:p>
            <a:pPr algn="just" eaLnBrk="1" hangingPunct="1">
              <a:spcBef>
                <a:spcPct val="20000"/>
              </a:spcBef>
              <a:buFont typeface="Calibri" pitchFamily="34" charset="0"/>
              <a:buAutoNum type="romanUcPeriod" startAt="3"/>
              <a:defRPr/>
            </a:pPr>
            <a:endParaRPr lang="es-ES" altLang="es-MX" sz="4000" b="1" dirty="0" smtClean="0">
              <a:latin typeface="Soberana Sans Light" pitchFamily="50" charset="0"/>
            </a:endParaRPr>
          </a:p>
          <a:p>
            <a:pPr algn="just" eaLnBrk="1" hangingPunct="1">
              <a:spcBef>
                <a:spcPct val="20000"/>
              </a:spcBef>
              <a:buFont typeface="Calibri" pitchFamily="34" charset="0"/>
              <a:buAutoNum type="romanUcPeriod" startAt="3"/>
              <a:defRPr/>
            </a:pPr>
            <a:endParaRPr lang="es-ES" altLang="es-MX" sz="4000" b="1" dirty="0" smtClean="0">
              <a:latin typeface="Soberana Sans Light" pitchFamily="50" charset="0"/>
            </a:endParaRPr>
          </a:p>
          <a:p>
            <a:pPr algn="just" eaLnBrk="1" hangingPunct="1">
              <a:spcBef>
                <a:spcPct val="20000"/>
              </a:spcBef>
              <a:buFont typeface="Calibri" pitchFamily="34" charset="0"/>
              <a:buAutoNum type="romanUcPeriod" startAt="3"/>
              <a:defRPr/>
            </a:pPr>
            <a:endParaRPr lang="es-ES" altLang="es-MX" sz="4000" b="1" dirty="0" smtClean="0">
              <a:latin typeface="Soberana Sans Light" pitchFamily="50"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ítulo 1"/>
          <p:cNvSpPr txBox="1">
            <a:spLocks/>
          </p:cNvSpPr>
          <p:nvPr/>
        </p:nvSpPr>
        <p:spPr bwMode="auto">
          <a:xfrm>
            <a:off x="173038" y="195263"/>
            <a:ext cx="7107237" cy="1046162"/>
          </a:xfrm>
          <a:prstGeom prst="rect">
            <a:avLst/>
          </a:prstGeom>
          <a:solidFill>
            <a:schemeClr val="bg1"/>
          </a:solidFill>
          <a:ln w="9525">
            <a:noFill/>
            <a:miter lim="800000"/>
            <a:headEnd/>
            <a:tailEnd/>
          </a:ln>
        </p:spPr>
        <p:txBody>
          <a:bodyPr/>
          <a:lstStyle/>
          <a:p>
            <a:pPr>
              <a:spcBef>
                <a:spcPct val="20000"/>
              </a:spcBef>
            </a:pPr>
            <a:r>
              <a:rPr lang="es-ES_tradnl" sz="2400" b="1">
                <a:latin typeface="Soberana Sans Light" pitchFamily="50" charset="0"/>
              </a:rPr>
              <a:t>Distribución de los criterios de revisión de los datos declarados en el pedimento</a:t>
            </a:r>
            <a:endParaRPr lang="es-ES" altLang="es-MX" sz="2400" b="1">
              <a:solidFill>
                <a:srgbClr val="000000"/>
              </a:solidFill>
              <a:latin typeface="Soberana Sans Light" pitchFamily="50" charset="0"/>
            </a:endParaRPr>
          </a:p>
        </p:txBody>
      </p:sp>
      <p:sp>
        <p:nvSpPr>
          <p:cNvPr id="36867" name="2 Rectángulo"/>
          <p:cNvSpPr>
            <a:spLocks noChangeArrowheads="1"/>
          </p:cNvSpPr>
          <p:nvPr/>
        </p:nvSpPr>
        <p:spPr bwMode="auto">
          <a:xfrm>
            <a:off x="447675" y="2408238"/>
            <a:ext cx="8259763" cy="1938337"/>
          </a:xfrm>
          <a:prstGeom prst="rect">
            <a:avLst/>
          </a:prstGeom>
          <a:noFill/>
          <a:ln w="9525">
            <a:noFill/>
            <a:miter lim="800000"/>
            <a:headEnd/>
            <a:tailEnd/>
          </a:ln>
        </p:spPr>
        <p:txBody>
          <a:bodyPr>
            <a:spAutoFit/>
          </a:bodyPr>
          <a:lstStyle/>
          <a:p>
            <a:pPr algn="just"/>
            <a:r>
              <a:rPr lang="es-MX" sz="2000" b="1">
                <a:solidFill>
                  <a:srgbClr val="000000"/>
                </a:solidFill>
                <a:latin typeface="Soberana Sans Light" pitchFamily="50" charset="0"/>
              </a:rPr>
              <a:t>Objetivo: </a:t>
            </a:r>
            <a:r>
              <a:rPr lang="es-ES_tradnl" sz="2000">
                <a:latin typeface="Soberana Sans Light" pitchFamily="50" charset="0"/>
              </a:rPr>
              <a:t>Eliminar la verificación redundante de los criterios sintácticos, catalógicos, estructurales y normativos que actualmente se realiza dos veces (por los prevalidadores y por el SAT), de tal forma que el proceso de importación y exportación sea más ágil y redunde en una mayor competitividad de nuestro país.</a:t>
            </a:r>
            <a:endParaRPr lang="es-MX" sz="2000">
              <a:latin typeface="Soberana Sans Light" pitchFamily="50" charset="0"/>
            </a:endParaRPr>
          </a:p>
          <a:p>
            <a:pPr algn="just"/>
            <a:endParaRPr lang="es-MX" sz="2000">
              <a:solidFill>
                <a:srgbClr val="000000"/>
              </a:solidFill>
              <a:latin typeface="Soberana Sans Light" pitchFamily="50"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277813" y="1241425"/>
            <a:ext cx="8229600" cy="4933950"/>
          </a:xfrm>
          <a:prstGeom prst="rect">
            <a:avLst/>
          </a:prstGeom>
          <a:solidFill>
            <a:schemeClr val="bg1"/>
          </a:solidFill>
        </p:spPr>
        <p:txBody>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Soberana Sans" pitchFamily="50" charset="0"/>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Soberana Sans" pitchFamily="50"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Soberana Sans" pitchFamily="50" charset="0"/>
                <a:ea typeface="+mn-ea"/>
                <a:cs typeface="+mn-cs"/>
              </a:defRPr>
            </a:lvl3pPr>
            <a:lvl4pPr marL="1600200" indent="-228600" algn="l" defTabSz="914400" rtl="0" eaLnBrk="1" latinLnBrk="0" hangingPunct="1">
              <a:spcBef>
                <a:spcPct val="20000"/>
              </a:spcBef>
              <a:buFont typeface="Arial" pitchFamily="34" charset="0"/>
              <a:buChar char="–"/>
              <a:defRPr sz="2400" kern="1200">
                <a:solidFill>
                  <a:schemeClr val="tx1"/>
                </a:solidFill>
                <a:latin typeface="Soberana Sans" pitchFamily="50" charset="0"/>
                <a:ea typeface="+mn-ea"/>
                <a:cs typeface="+mn-cs"/>
              </a:defRPr>
            </a:lvl4pPr>
            <a:lvl5pPr marL="2057400" indent="-228600" algn="l" defTabSz="914400" rtl="0" eaLnBrk="1" latinLnBrk="0" hangingPunct="1">
              <a:spcBef>
                <a:spcPct val="20000"/>
              </a:spcBef>
              <a:buFont typeface="Arial" pitchFamily="34" charset="0"/>
              <a:buChar char="»"/>
              <a:defRPr sz="2400" kern="1200">
                <a:solidFill>
                  <a:schemeClr val="tx1"/>
                </a:solidFill>
                <a:latin typeface="Soberana Sans" pitchFamily="50"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Bef>
                <a:spcPts val="0"/>
              </a:spcBef>
              <a:defRPr/>
            </a:pPr>
            <a:r>
              <a:rPr lang="es-MX" sz="1600" b="1" dirty="0" smtClean="0">
                <a:solidFill>
                  <a:prstClr val="black"/>
                </a:solidFill>
              </a:rPr>
              <a:t>Alcance: </a:t>
            </a:r>
          </a:p>
          <a:p>
            <a:pPr lvl="1" algn="just">
              <a:spcBef>
                <a:spcPts val="0"/>
              </a:spcBef>
              <a:defRPr/>
            </a:pPr>
            <a:r>
              <a:rPr lang="es-MX" sz="1600" dirty="0" smtClean="0">
                <a:solidFill>
                  <a:prstClr val="black"/>
                </a:solidFill>
              </a:rPr>
              <a:t>Operaciones de comercio exterior </a:t>
            </a:r>
          </a:p>
          <a:p>
            <a:pPr algn="just">
              <a:spcBef>
                <a:spcPts val="0"/>
              </a:spcBef>
              <a:defRPr/>
            </a:pPr>
            <a:endParaRPr lang="es-MX" sz="1600" dirty="0">
              <a:solidFill>
                <a:prstClr val="black"/>
              </a:solidFill>
            </a:endParaRPr>
          </a:p>
          <a:p>
            <a:pPr algn="just">
              <a:spcBef>
                <a:spcPts val="0"/>
              </a:spcBef>
              <a:defRPr/>
            </a:pPr>
            <a:r>
              <a:rPr lang="es-MX" sz="1600" b="1" dirty="0" smtClean="0">
                <a:solidFill>
                  <a:prstClr val="black"/>
                </a:solidFill>
              </a:rPr>
              <a:t>Propuesta:</a:t>
            </a:r>
          </a:p>
          <a:p>
            <a:pPr marL="0" indent="0" algn="just">
              <a:spcBef>
                <a:spcPts val="0"/>
              </a:spcBef>
              <a:buFont typeface="Arial" pitchFamily="34" charset="0"/>
              <a:buNone/>
              <a:defRPr/>
            </a:pPr>
            <a:endParaRPr lang="es-MX" sz="1600" b="1" dirty="0" smtClean="0">
              <a:solidFill>
                <a:prstClr val="black"/>
              </a:solidFill>
            </a:endParaRPr>
          </a:p>
          <a:p>
            <a:pPr marL="685800" lvl="1" algn="just">
              <a:spcBef>
                <a:spcPts val="0"/>
              </a:spcBef>
              <a:defRPr/>
            </a:pPr>
            <a:r>
              <a:rPr lang="es-ES_tradnl" sz="1600" dirty="0" smtClean="0">
                <a:solidFill>
                  <a:prstClr val="black"/>
                </a:solidFill>
              </a:rPr>
              <a:t>Establecer </a:t>
            </a:r>
            <a:r>
              <a:rPr lang="es-ES_tradnl" sz="1600" dirty="0">
                <a:solidFill>
                  <a:prstClr val="black"/>
                </a:solidFill>
              </a:rPr>
              <a:t>un esquema compartido de revisión electrónica entre el SAT y los </a:t>
            </a:r>
            <a:r>
              <a:rPr lang="es-ES_tradnl" sz="1600" dirty="0" smtClean="0">
                <a:solidFill>
                  <a:prstClr val="black"/>
                </a:solidFill>
              </a:rPr>
              <a:t>pre-validadores, donde se delegue</a:t>
            </a:r>
            <a:r>
              <a:rPr lang="es-MX" sz="1600" dirty="0" smtClean="0">
                <a:solidFill>
                  <a:prstClr val="black"/>
                </a:solidFill>
              </a:rPr>
              <a:t> </a:t>
            </a:r>
            <a:r>
              <a:rPr lang="es-MX" sz="1600" dirty="0">
                <a:solidFill>
                  <a:prstClr val="black"/>
                </a:solidFill>
              </a:rPr>
              <a:t>la revisión </a:t>
            </a:r>
            <a:r>
              <a:rPr lang="es-MX" sz="1600" dirty="0" smtClean="0">
                <a:solidFill>
                  <a:prstClr val="black"/>
                </a:solidFill>
              </a:rPr>
              <a:t>general </a:t>
            </a:r>
            <a:r>
              <a:rPr lang="es-MX" sz="1600" dirty="0">
                <a:solidFill>
                  <a:prstClr val="black"/>
                </a:solidFill>
              </a:rPr>
              <a:t>de los pedimentos en los </a:t>
            </a:r>
            <a:r>
              <a:rPr lang="es-MX" sz="1600" dirty="0" smtClean="0">
                <a:solidFill>
                  <a:prstClr val="black"/>
                </a:solidFill>
              </a:rPr>
              <a:t>pre-validadores, actividad que </a:t>
            </a:r>
            <a:r>
              <a:rPr lang="es-MX" sz="1600" dirty="0">
                <a:solidFill>
                  <a:prstClr val="black"/>
                </a:solidFill>
              </a:rPr>
              <a:t>actualmente </a:t>
            </a:r>
            <a:r>
              <a:rPr lang="es-MX" sz="1600" dirty="0" smtClean="0">
                <a:solidFill>
                  <a:prstClr val="black"/>
                </a:solidFill>
              </a:rPr>
              <a:t>realizan, </a:t>
            </a:r>
            <a:r>
              <a:rPr lang="es-MX" sz="1600" dirty="0">
                <a:solidFill>
                  <a:prstClr val="black"/>
                </a:solidFill>
              </a:rPr>
              <a:t>y suprimir dicha actividad redundante del </a:t>
            </a:r>
            <a:r>
              <a:rPr lang="es-MX" sz="1600" dirty="0" smtClean="0">
                <a:solidFill>
                  <a:prstClr val="black"/>
                </a:solidFill>
              </a:rPr>
              <a:t>VOCE</a:t>
            </a:r>
            <a:r>
              <a:rPr lang="es-MX" sz="1600" dirty="0">
                <a:solidFill>
                  <a:prstClr val="black"/>
                </a:solidFill>
              </a:rPr>
              <a:t> </a:t>
            </a:r>
            <a:r>
              <a:rPr lang="es-MX" sz="1600" dirty="0" smtClean="0">
                <a:solidFill>
                  <a:prstClr val="black"/>
                </a:solidFill>
              </a:rPr>
              <a:t>con la finalidad de que el SAT se </a:t>
            </a:r>
            <a:r>
              <a:rPr lang="es-MX" sz="1600" dirty="0">
                <a:solidFill>
                  <a:prstClr val="black"/>
                </a:solidFill>
              </a:rPr>
              <a:t>ocupe de aspectos </a:t>
            </a:r>
            <a:r>
              <a:rPr lang="es-MX" sz="1600" dirty="0" smtClean="0">
                <a:solidFill>
                  <a:prstClr val="black"/>
                </a:solidFill>
              </a:rPr>
              <a:t>estratégicos y reglas </a:t>
            </a:r>
            <a:r>
              <a:rPr lang="es-MX" sz="1600" dirty="0" err="1" smtClean="0">
                <a:solidFill>
                  <a:prstClr val="black"/>
                </a:solidFill>
              </a:rPr>
              <a:t>core</a:t>
            </a:r>
            <a:r>
              <a:rPr lang="es-MX" sz="1600" dirty="0" smtClean="0">
                <a:solidFill>
                  <a:prstClr val="black"/>
                </a:solidFill>
              </a:rPr>
              <a:t> de negocio, tales como: control </a:t>
            </a:r>
            <a:r>
              <a:rPr lang="es-MX" sz="1600" dirty="0">
                <a:solidFill>
                  <a:prstClr val="black"/>
                </a:solidFill>
              </a:rPr>
              <a:t>de saldos en </a:t>
            </a:r>
            <a:r>
              <a:rPr lang="es-MX" sz="1600" dirty="0" smtClean="0">
                <a:solidFill>
                  <a:prstClr val="black"/>
                </a:solidFill>
              </a:rPr>
              <a:t>contribuciones, Regulaciones y </a:t>
            </a:r>
            <a:r>
              <a:rPr lang="es-MX" sz="1600" dirty="0">
                <a:solidFill>
                  <a:prstClr val="black"/>
                </a:solidFill>
              </a:rPr>
              <a:t>Restricciones no </a:t>
            </a:r>
            <a:r>
              <a:rPr lang="es-MX" sz="1600" dirty="0" smtClean="0">
                <a:solidFill>
                  <a:prstClr val="black"/>
                </a:solidFill>
              </a:rPr>
              <a:t>Arancelarias, entre otros.</a:t>
            </a:r>
          </a:p>
          <a:p>
            <a:pPr marL="400050" lvl="1" indent="0" algn="just">
              <a:spcBef>
                <a:spcPts val="0"/>
              </a:spcBef>
              <a:buFont typeface="Arial" pitchFamily="34" charset="0"/>
              <a:buNone/>
              <a:defRPr/>
            </a:pPr>
            <a:endParaRPr lang="es-MX" sz="1600" dirty="0" smtClean="0">
              <a:solidFill>
                <a:prstClr val="black"/>
              </a:solidFill>
            </a:endParaRPr>
          </a:p>
          <a:p>
            <a:pPr marL="685800" lvl="1" algn="just">
              <a:spcBef>
                <a:spcPts val="0"/>
              </a:spcBef>
              <a:defRPr/>
            </a:pPr>
            <a:r>
              <a:rPr lang="es-ES_tradnl" sz="1600" dirty="0" smtClean="0">
                <a:solidFill>
                  <a:prstClr val="black"/>
                </a:solidFill>
              </a:rPr>
              <a:t>El SAT, a través del MATCE-VOCE,  revisará los </a:t>
            </a:r>
            <a:r>
              <a:rPr lang="es-ES_tradnl" sz="1600" dirty="0">
                <a:solidFill>
                  <a:prstClr val="black"/>
                </a:solidFill>
              </a:rPr>
              <a:t>datos relacionados con las </a:t>
            </a:r>
            <a:r>
              <a:rPr lang="es-ES_tradnl" sz="1600" dirty="0" smtClean="0">
                <a:solidFill>
                  <a:prstClr val="black"/>
                </a:solidFill>
              </a:rPr>
              <a:t>Contribuciones, </a:t>
            </a:r>
            <a:r>
              <a:rPr lang="es-ES_tradnl" sz="1600" dirty="0">
                <a:solidFill>
                  <a:prstClr val="black"/>
                </a:solidFill>
              </a:rPr>
              <a:t>Regulaciones y Restricciones no Arancelarias, entre otros, sin que ello signifique una limitación a sus facultades de comprobación, de conformidad con el artículo 66 del Reglamento de la Ley Aduanera</a:t>
            </a:r>
            <a:r>
              <a:rPr lang="es-ES_tradnl" sz="1600" dirty="0" smtClean="0">
                <a:solidFill>
                  <a:prstClr val="black"/>
                </a:solidFill>
              </a:rPr>
              <a:t>.</a:t>
            </a:r>
          </a:p>
          <a:p>
            <a:pPr marL="685800" lvl="1" algn="just">
              <a:spcBef>
                <a:spcPts val="0"/>
              </a:spcBef>
              <a:defRPr/>
            </a:pPr>
            <a:endParaRPr lang="es-ES_tradnl" sz="1600" dirty="0">
              <a:solidFill>
                <a:prstClr val="black"/>
              </a:solidFill>
            </a:endParaRPr>
          </a:p>
          <a:p>
            <a:pPr marL="685800" lvl="1" algn="just">
              <a:spcBef>
                <a:spcPts val="0"/>
              </a:spcBef>
              <a:defRPr/>
            </a:pPr>
            <a:r>
              <a:rPr lang="es-MX" sz="1600" dirty="0" smtClean="0"/>
              <a:t>Implementar un </a:t>
            </a:r>
            <a:r>
              <a:rPr lang="es-MX" sz="1600" dirty="0"/>
              <a:t>esquema de aseguramiento de calidad para </a:t>
            </a:r>
            <a:r>
              <a:rPr lang="es-MX" sz="1600" dirty="0" smtClean="0"/>
              <a:t>los </a:t>
            </a:r>
            <a:r>
              <a:rPr lang="es-MX" sz="1600" dirty="0" err="1" smtClean="0"/>
              <a:t>prevalidadores</a:t>
            </a:r>
            <a:r>
              <a:rPr lang="es-MX" sz="1600" dirty="0" smtClean="0"/>
              <a:t>.</a:t>
            </a:r>
            <a:endParaRPr lang="es-MX" sz="1600" dirty="0"/>
          </a:p>
          <a:p>
            <a:pPr marL="685800" lvl="1" algn="just">
              <a:spcBef>
                <a:spcPts val="0"/>
              </a:spcBef>
              <a:defRPr/>
            </a:pPr>
            <a:endParaRPr lang="es-MX" sz="1600" dirty="0">
              <a:solidFill>
                <a:prstClr val="black"/>
              </a:solidFill>
            </a:endParaRPr>
          </a:p>
        </p:txBody>
      </p:sp>
      <p:sp>
        <p:nvSpPr>
          <p:cNvPr id="37891" name="Título 1"/>
          <p:cNvSpPr txBox="1">
            <a:spLocks/>
          </p:cNvSpPr>
          <p:nvPr/>
        </p:nvSpPr>
        <p:spPr bwMode="auto">
          <a:xfrm>
            <a:off x="173038" y="157163"/>
            <a:ext cx="7107237" cy="1046162"/>
          </a:xfrm>
          <a:prstGeom prst="rect">
            <a:avLst/>
          </a:prstGeom>
          <a:solidFill>
            <a:schemeClr val="bg1"/>
          </a:solidFill>
          <a:ln w="9525">
            <a:noFill/>
            <a:miter lim="800000"/>
            <a:headEnd/>
            <a:tailEnd/>
          </a:ln>
        </p:spPr>
        <p:txBody>
          <a:bodyPr/>
          <a:lstStyle/>
          <a:p>
            <a:pPr>
              <a:spcBef>
                <a:spcPct val="20000"/>
              </a:spcBef>
            </a:pPr>
            <a:r>
              <a:rPr lang="es-ES_tradnl" sz="2400" b="1">
                <a:latin typeface="Soberana Sans Light" pitchFamily="50" charset="0"/>
              </a:rPr>
              <a:t>Distribución de los criterios de revisión de los datos declarados en el pedimento</a:t>
            </a:r>
            <a:endParaRPr lang="es-ES" altLang="es-MX" sz="2400" b="1">
              <a:solidFill>
                <a:srgbClr val="000000"/>
              </a:solidFill>
              <a:latin typeface="Soberana Sans Light" pitchFamily="50"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CuadroTexto"/>
          <p:cNvSpPr txBox="1">
            <a:spLocks noChangeArrowheads="1"/>
          </p:cNvSpPr>
          <p:nvPr/>
        </p:nvSpPr>
        <p:spPr bwMode="auto">
          <a:xfrm>
            <a:off x="536575" y="1139825"/>
            <a:ext cx="3644900" cy="461963"/>
          </a:xfrm>
          <a:prstGeom prst="rect">
            <a:avLst/>
          </a:prstGeom>
          <a:noFill/>
          <a:ln w="9525">
            <a:noFill/>
            <a:miter lim="800000"/>
            <a:headEnd/>
            <a:tailEnd/>
          </a:ln>
        </p:spPr>
        <p:txBody>
          <a:bodyPr wrap="none">
            <a:spAutoFit/>
          </a:bodyPr>
          <a:lstStyle/>
          <a:p>
            <a:r>
              <a:rPr lang="es-MX" sz="2400" b="1">
                <a:solidFill>
                  <a:srgbClr val="000000"/>
                </a:solidFill>
                <a:latin typeface="Soberana Sans Light" pitchFamily="50" charset="0"/>
              </a:rPr>
              <a:t>Actividades principales</a:t>
            </a:r>
          </a:p>
        </p:txBody>
      </p:sp>
      <p:sp>
        <p:nvSpPr>
          <p:cNvPr id="38915" name="5 Rectángulo"/>
          <p:cNvSpPr>
            <a:spLocks noChangeArrowheads="1"/>
          </p:cNvSpPr>
          <p:nvPr/>
        </p:nvSpPr>
        <p:spPr bwMode="auto">
          <a:xfrm>
            <a:off x="536575" y="1970088"/>
            <a:ext cx="7724775" cy="2336800"/>
          </a:xfrm>
          <a:prstGeom prst="rect">
            <a:avLst/>
          </a:prstGeom>
          <a:noFill/>
          <a:ln w="9525">
            <a:noFill/>
            <a:miter lim="800000"/>
            <a:headEnd/>
            <a:tailEnd/>
          </a:ln>
        </p:spPr>
        <p:txBody>
          <a:bodyPr>
            <a:spAutoFit/>
          </a:bodyPr>
          <a:lstStyle/>
          <a:p>
            <a:pPr marL="457200" indent="-457200">
              <a:lnSpc>
                <a:spcPts val="3500"/>
              </a:lnSpc>
              <a:buFont typeface="Calibri" pitchFamily="34" charset="0"/>
              <a:buAutoNum type="arabicPeriod"/>
            </a:pPr>
            <a:r>
              <a:rPr lang="es-MX" sz="2400">
                <a:solidFill>
                  <a:srgbClr val="000000"/>
                </a:solidFill>
                <a:latin typeface="Soberana Sans Light" pitchFamily="50" charset="0"/>
              </a:rPr>
              <a:t>Continuar con la reingeniería del VOCE, a través del MATCE-VOCE.</a:t>
            </a:r>
          </a:p>
          <a:p>
            <a:pPr marL="457200" indent="-457200">
              <a:lnSpc>
                <a:spcPts val="3500"/>
              </a:lnSpc>
              <a:buFont typeface="Calibri" pitchFamily="34" charset="0"/>
              <a:buAutoNum type="arabicPeriod"/>
            </a:pPr>
            <a:r>
              <a:rPr lang="es-MX" sz="2400">
                <a:solidFill>
                  <a:srgbClr val="000000"/>
                </a:solidFill>
                <a:latin typeface="Soberana Sans Light" pitchFamily="50" charset="0"/>
              </a:rPr>
              <a:t>Actualizar la normatividad aplicable.</a:t>
            </a:r>
          </a:p>
          <a:p>
            <a:pPr marL="457200" indent="-457200">
              <a:lnSpc>
                <a:spcPts val="3500"/>
              </a:lnSpc>
              <a:buFont typeface="Calibri" pitchFamily="34" charset="0"/>
              <a:buAutoNum type="arabicPeriod"/>
            </a:pPr>
            <a:r>
              <a:rPr lang="es-MX" sz="2400">
                <a:solidFill>
                  <a:srgbClr val="000000"/>
                </a:solidFill>
                <a:latin typeface="Soberana Sans Light" pitchFamily="50" charset="0"/>
              </a:rPr>
              <a:t>Creación de un esquema de control de calidad para los prevalidadores.</a:t>
            </a:r>
          </a:p>
        </p:txBody>
      </p:sp>
      <p:sp>
        <p:nvSpPr>
          <p:cNvPr id="38916" name="Título 1"/>
          <p:cNvSpPr txBox="1">
            <a:spLocks/>
          </p:cNvSpPr>
          <p:nvPr/>
        </p:nvSpPr>
        <p:spPr bwMode="auto">
          <a:xfrm>
            <a:off x="173038" y="195263"/>
            <a:ext cx="7107237" cy="1046162"/>
          </a:xfrm>
          <a:prstGeom prst="rect">
            <a:avLst/>
          </a:prstGeom>
          <a:solidFill>
            <a:schemeClr val="bg1"/>
          </a:solidFill>
          <a:ln w="9525">
            <a:noFill/>
            <a:miter lim="800000"/>
            <a:headEnd/>
            <a:tailEnd/>
          </a:ln>
        </p:spPr>
        <p:txBody>
          <a:bodyPr/>
          <a:lstStyle/>
          <a:p>
            <a:pPr>
              <a:spcBef>
                <a:spcPct val="20000"/>
              </a:spcBef>
            </a:pPr>
            <a:r>
              <a:rPr lang="es-ES_tradnl" sz="2400" b="1">
                <a:latin typeface="Soberana Sans Light" pitchFamily="50" charset="0"/>
              </a:rPr>
              <a:t>Distribución de los criterios de revisión de los datos declarados en el pedimento</a:t>
            </a:r>
            <a:endParaRPr lang="es-ES" altLang="es-MX" sz="2400" b="1">
              <a:solidFill>
                <a:srgbClr val="000000"/>
              </a:solidFill>
              <a:latin typeface="Soberana Sans Light" pitchFamily="50"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2 Rectángulo"/>
          <p:cNvSpPr>
            <a:spLocks noChangeArrowheads="1"/>
          </p:cNvSpPr>
          <p:nvPr/>
        </p:nvSpPr>
        <p:spPr bwMode="auto">
          <a:xfrm>
            <a:off x="457200" y="3114675"/>
            <a:ext cx="8259763" cy="830263"/>
          </a:xfrm>
          <a:prstGeom prst="rect">
            <a:avLst/>
          </a:prstGeom>
          <a:noFill/>
          <a:ln w="9525">
            <a:noFill/>
            <a:miter lim="800000"/>
            <a:headEnd/>
            <a:tailEnd/>
          </a:ln>
        </p:spPr>
        <p:txBody>
          <a:bodyPr>
            <a:spAutoFit/>
          </a:bodyPr>
          <a:lstStyle/>
          <a:p>
            <a:pPr marL="457200" indent="-457200" algn="ctr"/>
            <a:r>
              <a:rPr lang="es-MX" sz="4800" b="1">
                <a:latin typeface="Soberana Sans Light" pitchFamily="50" charset="0"/>
              </a:rPr>
              <a:t>Gracias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79 Rectángulo"/>
          <p:cNvSpPr>
            <a:spLocks noChangeArrowheads="1"/>
          </p:cNvSpPr>
          <p:nvPr/>
        </p:nvSpPr>
        <p:spPr bwMode="auto">
          <a:xfrm>
            <a:off x="506413" y="2019300"/>
            <a:ext cx="8061325" cy="4222750"/>
          </a:xfrm>
          <a:prstGeom prst="rect">
            <a:avLst/>
          </a:prstGeom>
          <a:noFill/>
          <a:ln w="9525">
            <a:noFill/>
            <a:miter lim="800000"/>
            <a:headEnd/>
            <a:tailEnd/>
          </a:ln>
        </p:spPr>
        <p:txBody>
          <a:bodyPr lIns="85996" tIns="42998" rIns="85996" bIns="42998">
            <a:spAutoFit/>
          </a:bodyPr>
          <a:lstStyle/>
          <a:p>
            <a:pPr algn="just">
              <a:spcBef>
                <a:spcPct val="20000"/>
              </a:spcBef>
            </a:pPr>
            <a:r>
              <a:rPr lang="es-MX" sz="2400">
                <a:latin typeface="Soberana Sans Light" pitchFamily="50" charset="0"/>
              </a:rPr>
              <a:t>El </a:t>
            </a:r>
            <a:r>
              <a:rPr lang="es-MX" sz="2400" b="1">
                <a:latin typeface="Soberana Sans Light" pitchFamily="50" charset="0"/>
              </a:rPr>
              <a:t>MATCE</a:t>
            </a:r>
            <a:r>
              <a:rPr lang="es-MX" sz="2400">
                <a:latin typeface="Soberana Sans Light" pitchFamily="50" charset="0"/>
              </a:rPr>
              <a:t> reemplazará las funcionalidades del </a:t>
            </a:r>
            <a:r>
              <a:rPr lang="es-MX" sz="2400" b="1">
                <a:latin typeface="Soberana Sans Light" pitchFamily="50" charset="0"/>
              </a:rPr>
              <a:t>SAAI</a:t>
            </a:r>
            <a:r>
              <a:rPr lang="es-MX" sz="2400">
                <a:latin typeface="Soberana Sans Light" pitchFamily="50" charset="0"/>
              </a:rPr>
              <a:t> y sus aplicativos periféricos de forma iterativa, los cuales soportan la operación del Despacho Aduanero, considerando: </a:t>
            </a:r>
          </a:p>
          <a:p>
            <a:pPr algn="just">
              <a:spcBef>
                <a:spcPct val="20000"/>
              </a:spcBef>
            </a:pPr>
            <a:endParaRPr lang="es-MX" sz="2400">
              <a:latin typeface="Soberana Sans Light" pitchFamily="50" charset="0"/>
            </a:endParaRPr>
          </a:p>
          <a:p>
            <a:pPr marL="800100" lvl="1" indent="-342900" algn="just">
              <a:spcBef>
                <a:spcPct val="20000"/>
              </a:spcBef>
              <a:buFont typeface="Arial" charset="0"/>
              <a:buChar char="•"/>
            </a:pPr>
            <a:r>
              <a:rPr lang="es-MX" sz="2400">
                <a:latin typeface="Soberana Sans Light" pitchFamily="50" charset="0"/>
              </a:rPr>
              <a:t>una plataforma moderna, integral y escalable </a:t>
            </a:r>
          </a:p>
          <a:p>
            <a:pPr marL="800100" lvl="1" indent="-342900" algn="just">
              <a:spcBef>
                <a:spcPct val="20000"/>
              </a:spcBef>
              <a:buFont typeface="Arial" charset="0"/>
              <a:buChar char="•"/>
            </a:pPr>
            <a:r>
              <a:rPr lang="es-MX" sz="2400">
                <a:latin typeface="Soberana Sans Light" pitchFamily="50" charset="0"/>
              </a:rPr>
              <a:t>un solo repositorio de información </a:t>
            </a:r>
          </a:p>
          <a:p>
            <a:pPr marL="800100" lvl="1" indent="-342900" algn="just">
              <a:spcBef>
                <a:spcPct val="20000"/>
              </a:spcBef>
              <a:buFont typeface="Arial" charset="0"/>
              <a:buChar char="•"/>
            </a:pPr>
            <a:r>
              <a:rPr lang="es-MX" sz="2400">
                <a:latin typeface="Soberana Sans Light" pitchFamily="50" charset="0"/>
              </a:rPr>
              <a:t>unificación de criterios operativos </a:t>
            </a:r>
          </a:p>
          <a:p>
            <a:pPr marL="800100" lvl="1" indent="-342900" algn="just">
              <a:spcBef>
                <a:spcPct val="20000"/>
              </a:spcBef>
              <a:buFont typeface="Arial" charset="0"/>
              <a:buChar char="•"/>
            </a:pPr>
            <a:r>
              <a:rPr lang="es-MX" sz="2400">
                <a:latin typeface="Soberana Sans Light" pitchFamily="50" charset="0"/>
              </a:rPr>
              <a:t>seguridad de la información </a:t>
            </a:r>
          </a:p>
          <a:p>
            <a:pPr marL="800100" lvl="1" indent="-342900" algn="just">
              <a:spcBef>
                <a:spcPct val="20000"/>
              </a:spcBef>
              <a:buFont typeface="Arial" charset="0"/>
              <a:buChar char="•"/>
            </a:pPr>
            <a:r>
              <a:rPr lang="es-MX" sz="2400">
                <a:latin typeface="Soberana Sans Light" pitchFamily="50" charset="0"/>
              </a:rPr>
              <a:t>reingeniería de procesos, entre otros.</a:t>
            </a:r>
          </a:p>
        </p:txBody>
      </p:sp>
      <p:sp>
        <p:nvSpPr>
          <p:cNvPr id="7171" name="1 Rectángulo"/>
          <p:cNvSpPr>
            <a:spLocks noChangeArrowheads="1"/>
          </p:cNvSpPr>
          <p:nvPr/>
        </p:nvSpPr>
        <p:spPr bwMode="auto">
          <a:xfrm>
            <a:off x="506413" y="1190625"/>
            <a:ext cx="6637337" cy="523875"/>
          </a:xfrm>
          <a:prstGeom prst="rect">
            <a:avLst/>
          </a:prstGeom>
          <a:noFill/>
          <a:ln w="9525">
            <a:noFill/>
            <a:miter lim="800000"/>
            <a:headEnd/>
            <a:tailEnd/>
          </a:ln>
        </p:spPr>
        <p:txBody>
          <a:bodyPr wrap="none">
            <a:spAutoFit/>
          </a:bodyPr>
          <a:lstStyle/>
          <a:p>
            <a:pPr algn="just"/>
            <a:r>
              <a:rPr lang="es-MX" sz="2800" b="1">
                <a:latin typeface="Soberana Sans Light" pitchFamily="50" charset="0"/>
              </a:rPr>
              <a:t>Estrategia de la reingeniería del SAAI</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79 Rectángulo"/>
          <p:cNvSpPr>
            <a:spLocks noChangeArrowheads="1"/>
          </p:cNvSpPr>
          <p:nvPr/>
        </p:nvSpPr>
        <p:spPr bwMode="auto">
          <a:xfrm>
            <a:off x="506413" y="1919288"/>
            <a:ext cx="8326437" cy="4518025"/>
          </a:xfrm>
          <a:prstGeom prst="rect">
            <a:avLst/>
          </a:prstGeom>
          <a:noFill/>
          <a:ln w="9525">
            <a:noFill/>
            <a:miter lim="800000"/>
            <a:headEnd/>
            <a:tailEnd/>
          </a:ln>
        </p:spPr>
        <p:txBody>
          <a:bodyPr lIns="85996" tIns="42998" rIns="85996" bIns="42998">
            <a:spAutoFit/>
          </a:bodyPr>
          <a:lstStyle/>
          <a:p>
            <a:pPr algn="just">
              <a:spcBef>
                <a:spcPct val="20000"/>
              </a:spcBef>
            </a:pPr>
            <a:endParaRPr lang="es-MX" sz="2400">
              <a:solidFill>
                <a:srgbClr val="000000"/>
              </a:solidFill>
              <a:latin typeface="Soberana Sans Light" pitchFamily="50" charset="0"/>
            </a:endParaRPr>
          </a:p>
          <a:p>
            <a:pPr algn="just"/>
            <a:r>
              <a:rPr lang="es-MX" sz="2400">
                <a:solidFill>
                  <a:srgbClr val="000000"/>
                </a:solidFill>
                <a:latin typeface="Soberana Sans Light" pitchFamily="50" charset="0"/>
              </a:rPr>
              <a:t>Actualmente  </a:t>
            </a:r>
            <a:r>
              <a:rPr lang="es-MX" sz="2400" b="1">
                <a:solidFill>
                  <a:srgbClr val="000000"/>
                </a:solidFill>
                <a:latin typeface="Soberana Sans Light" pitchFamily="50" charset="0"/>
              </a:rPr>
              <a:t>MATCE</a:t>
            </a:r>
            <a:r>
              <a:rPr lang="es-MX" sz="2400">
                <a:solidFill>
                  <a:srgbClr val="000000"/>
                </a:solidFill>
                <a:latin typeface="Soberana Sans Light" pitchFamily="50" charset="0"/>
              </a:rPr>
              <a:t> Fase I se encuentra operando a nivel nacional, cubriendo las funcionalidades del Mecanismo de Selección Automatizada.</a:t>
            </a:r>
          </a:p>
          <a:p>
            <a:pPr algn="just"/>
            <a:endParaRPr lang="es-MX" sz="2400">
              <a:solidFill>
                <a:srgbClr val="000000"/>
              </a:solidFill>
              <a:latin typeface="Soberana Sans Light" pitchFamily="50" charset="0"/>
            </a:endParaRPr>
          </a:p>
          <a:p>
            <a:pPr algn="just"/>
            <a:r>
              <a:rPr lang="es-MX" sz="2400">
                <a:solidFill>
                  <a:srgbClr val="000000"/>
                </a:solidFill>
                <a:latin typeface="Soberana Sans Light" pitchFamily="50" charset="0"/>
              </a:rPr>
              <a:t>Se encuentra en proceso de generalizar el uso del Documento de Operación para Despacho Aduanero (DODA) el cual actualmente incorpora el uso del código QR.</a:t>
            </a:r>
          </a:p>
          <a:p>
            <a:pPr algn="just"/>
            <a:endParaRPr lang="es-MX" sz="2400">
              <a:solidFill>
                <a:srgbClr val="000000"/>
              </a:solidFill>
              <a:latin typeface="Soberana Sans Light" pitchFamily="50" charset="0"/>
            </a:endParaRPr>
          </a:p>
          <a:p>
            <a:pPr algn="just"/>
            <a:r>
              <a:rPr lang="es-MX" sz="2400">
                <a:solidFill>
                  <a:srgbClr val="000000"/>
                </a:solidFill>
                <a:latin typeface="Soberana Sans Light" pitchFamily="50" charset="0"/>
              </a:rPr>
              <a:t>El objetivo es que la operación sea mas ágil y a futuro se habilite el despacho sin papel.</a:t>
            </a:r>
            <a:endParaRPr lang="es-MX" sz="2400">
              <a:solidFill>
                <a:srgbClr val="404040"/>
              </a:solidFill>
              <a:latin typeface="Soberana Sans Light" pitchFamily="50" charset="0"/>
            </a:endParaRPr>
          </a:p>
        </p:txBody>
      </p:sp>
      <p:sp>
        <p:nvSpPr>
          <p:cNvPr id="8195" name="1 Rectángulo"/>
          <p:cNvSpPr>
            <a:spLocks noChangeArrowheads="1"/>
          </p:cNvSpPr>
          <p:nvPr/>
        </p:nvSpPr>
        <p:spPr bwMode="auto">
          <a:xfrm>
            <a:off x="615950" y="947738"/>
            <a:ext cx="2987675" cy="523875"/>
          </a:xfrm>
          <a:prstGeom prst="rect">
            <a:avLst/>
          </a:prstGeom>
          <a:noFill/>
          <a:ln w="9525">
            <a:noFill/>
            <a:miter lim="800000"/>
            <a:headEnd/>
            <a:tailEnd/>
          </a:ln>
        </p:spPr>
        <p:txBody>
          <a:bodyPr wrap="none">
            <a:spAutoFit/>
          </a:bodyPr>
          <a:lstStyle/>
          <a:p>
            <a:pPr algn="just"/>
            <a:r>
              <a:rPr lang="es-MX" sz="2800" b="1">
                <a:latin typeface="Soberana Sans Light" pitchFamily="50" charset="0"/>
              </a:rPr>
              <a:t>Situación actual</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6425" y="1025525"/>
            <a:ext cx="7886700" cy="471488"/>
          </a:xfrm>
          <a:prstGeom prst="rect">
            <a:avLst/>
          </a:prstGeom>
        </p:spPr>
        <p:txBody>
          <a:bodyPr>
            <a:normAutofit/>
          </a:bodyPr>
          <a:lstStyle/>
          <a:p>
            <a:pPr algn="l">
              <a:defRPr/>
            </a:pPr>
            <a:r>
              <a:rPr lang="es-MX" sz="2400" b="1" dirty="0" smtClean="0">
                <a:solidFill>
                  <a:schemeClr val="tx1">
                    <a:lumMod val="75000"/>
                    <a:lumOff val="25000"/>
                  </a:schemeClr>
                </a:solidFill>
                <a:latin typeface="Soberana Sans Light" pitchFamily="50" charset="0"/>
                <a:ea typeface="ＭＳ Ｐゴシック" pitchFamily="34" charset="-128"/>
                <a:cs typeface="MS PGothic" charset="0"/>
              </a:rPr>
              <a:t>¿Qué es DODA-QR?</a:t>
            </a:r>
            <a:endParaRPr lang="en-US" sz="2400" b="1" dirty="0">
              <a:solidFill>
                <a:schemeClr val="tx1">
                  <a:lumMod val="75000"/>
                  <a:lumOff val="25000"/>
                </a:schemeClr>
              </a:solidFill>
              <a:latin typeface="Soberana Sans Light" pitchFamily="50" charset="0"/>
              <a:ea typeface="ＭＳ Ｐゴシック" pitchFamily="34" charset="-128"/>
              <a:cs typeface="MS PGothic" charset="0"/>
            </a:endParaRPr>
          </a:p>
        </p:txBody>
      </p:sp>
      <p:sp>
        <p:nvSpPr>
          <p:cNvPr id="4" name="6 CuadroTexto"/>
          <p:cNvSpPr txBox="1">
            <a:spLocks noGrp="1"/>
          </p:cNvSpPr>
          <p:nvPr>
            <p:ph idx="4294967295"/>
          </p:nvPr>
        </p:nvSpPr>
        <p:spPr bwMode="auto">
          <a:xfrm>
            <a:off x="190500" y="1654175"/>
            <a:ext cx="8666163" cy="5262563"/>
          </a:xfrm>
          <a:prstGeom prst="rect">
            <a:avLst/>
          </a:prstGeom>
          <a:noFill/>
          <a:ln>
            <a:miter lim="800000"/>
            <a:headEnd/>
            <a:tailEnd/>
          </a:ln>
        </p:spPr>
        <p:txBody>
          <a:bodyPr>
            <a:spAutoFit/>
          </a:bodyPr>
          <a:lstStyle/>
          <a:p>
            <a:pPr marL="0" indent="0" algn="just">
              <a:buFont typeface="Arial" charset="0"/>
              <a:buNone/>
              <a:tabLst>
                <a:tab pos="0" algn="l"/>
              </a:tabLst>
            </a:pPr>
            <a:r>
              <a:rPr lang="es-MX" sz="2000" smtClean="0">
                <a:latin typeface="Soberana Sans Light" pitchFamily="50" charset="0"/>
              </a:rPr>
              <a:t>DODA-QR es el Documento de Operación para Despacho Aduanero, generado en MATCE con base en la información de pedimentos validados y pagados que el Agente o Apoderado Aduanal envía al SAT, mediante el portal de MATCE y/o Webservice.</a:t>
            </a:r>
          </a:p>
          <a:p>
            <a:pPr marL="0" indent="0" algn="just">
              <a:buFont typeface="Arial" charset="0"/>
              <a:buNone/>
              <a:tabLst>
                <a:tab pos="0" algn="l"/>
              </a:tabLst>
            </a:pPr>
            <a:endParaRPr lang="es-MX" sz="2000" smtClean="0">
              <a:latin typeface="Soberana Sans Light" pitchFamily="50" charset="0"/>
            </a:endParaRPr>
          </a:p>
          <a:p>
            <a:pPr marL="0" indent="0" algn="just">
              <a:buFont typeface="Arial" charset="0"/>
              <a:buNone/>
              <a:tabLst>
                <a:tab pos="0" algn="l"/>
              </a:tabLst>
            </a:pPr>
            <a:r>
              <a:rPr lang="es-MX" sz="2000" smtClean="0">
                <a:latin typeface="Soberana Sans Light" pitchFamily="50" charset="0"/>
              </a:rPr>
              <a:t>El DODA contiene un código de respuesta rápida QR, la firma electrónica del Agente Aduanal y el sello digital del SAT; con este documento, el transportista se presenta en la Aduana para el despacho de sus mercancías.</a:t>
            </a:r>
          </a:p>
          <a:p>
            <a:pPr marL="0" indent="0" algn="just">
              <a:buFont typeface="Arial" charset="0"/>
              <a:buNone/>
              <a:tabLst>
                <a:tab pos="0" algn="l"/>
              </a:tabLst>
            </a:pPr>
            <a:endParaRPr lang="es-MX" sz="2000" smtClean="0">
              <a:latin typeface="Soberana Sans Light" pitchFamily="50" charset="0"/>
            </a:endParaRPr>
          </a:p>
          <a:p>
            <a:pPr marL="0" indent="0" algn="just">
              <a:buFont typeface="Arial" charset="0"/>
              <a:buNone/>
              <a:tabLst>
                <a:tab pos="0" algn="l"/>
              </a:tabLst>
            </a:pPr>
            <a:r>
              <a:rPr lang="es-MX" sz="2000" smtClean="0">
                <a:latin typeface="Soberana Sans Light" pitchFamily="50" charset="0"/>
              </a:rPr>
              <a:t>Se deberá presentar el DODA-QR en la aduana y mediante cualquier dispositivo se podrá realizar la trazabilidad del Despacho Aduanero (Selección Automatizada, Reconocimiento Aduanero, Módulo de Salida), inclusive la verificación de certificación digital del resultado para la operación de Selección Automatizada en cualquier dispositivo móvil con acceso a internet (SAT Móvil).</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fade">
                                      <p:cBhvr>
                                        <p:cTn id="11" dur="2000"/>
                                        <p:tgtEl>
                                          <p:spTgt spid="4">
                                            <p:txEl>
                                              <p:pRg st="2" end="2"/>
                                            </p:txEl>
                                          </p:spTgt>
                                        </p:tgtEl>
                                      </p:cBhvr>
                                    </p:animEffect>
                                  </p:childTnLst>
                                </p:cTn>
                              </p:par>
                            </p:childTnLst>
                          </p:cTn>
                        </p:par>
                        <p:par>
                          <p:cTn id="12" fill="hold" nodeType="afterGroup">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fade">
                                      <p:cBhvr>
                                        <p:cTn id="15"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idx="4294967295"/>
          </p:nvPr>
        </p:nvSpPr>
        <p:spPr bwMode="auto">
          <a:xfrm>
            <a:off x="371475" y="808038"/>
            <a:ext cx="6875463" cy="774700"/>
          </a:xfrm>
          <a:prstGeom prst="rect">
            <a:avLst/>
          </a:prstGeom>
          <a:noFill/>
          <a:ln>
            <a:miter lim="800000"/>
            <a:headEnd/>
            <a:tailEnd/>
          </a:ln>
        </p:spPr>
        <p:txBody>
          <a:bodyPr/>
          <a:lstStyle/>
          <a:p>
            <a:pPr algn="l"/>
            <a:r>
              <a:rPr lang="es-MX" sz="2400" b="1" smtClean="0">
                <a:latin typeface="Soberana Sans Light" pitchFamily="50" charset="0"/>
              </a:rPr>
              <a:t>¿Cómo generar el DODA-QR vía portal del SAT?</a:t>
            </a:r>
            <a:endParaRPr lang="en-US" sz="2400" b="1" smtClean="0">
              <a:latin typeface="Soberana Sans Light" pitchFamily="50" charset="0"/>
            </a:endParaRPr>
          </a:p>
        </p:txBody>
      </p:sp>
      <p:sp>
        <p:nvSpPr>
          <p:cNvPr id="3" name="Marcador de contenido 2"/>
          <p:cNvSpPr>
            <a:spLocks noGrp="1"/>
          </p:cNvSpPr>
          <p:nvPr>
            <p:ph idx="4294967295"/>
          </p:nvPr>
        </p:nvSpPr>
        <p:spPr>
          <a:xfrm>
            <a:off x="371475" y="1754188"/>
            <a:ext cx="8772525" cy="5130800"/>
          </a:xfrm>
          <a:prstGeom prst="rect">
            <a:avLst/>
          </a:prstGeom>
        </p:spPr>
        <p:txBody>
          <a:bodyPr/>
          <a:lstStyle/>
          <a:p>
            <a:pPr marL="0" indent="0">
              <a:buFont typeface="Arial" charset="0"/>
              <a:buNone/>
              <a:defRPr/>
            </a:pPr>
            <a:r>
              <a:rPr lang="es-MX" sz="2000" dirty="0" smtClean="0">
                <a:latin typeface="Soberana Sans Light" pitchFamily="50" charset="0"/>
              </a:rPr>
              <a:t>El proceso que deberá seguir el Agente o Apoderado Aduanal para la generación del DODA QR es:</a:t>
            </a:r>
            <a:endParaRPr lang="es-MX" sz="2000" dirty="0">
              <a:latin typeface="Soberana Sans Light" pitchFamily="50" charset="0"/>
            </a:endParaRPr>
          </a:p>
          <a:p>
            <a:pPr marL="514350" indent="-514350">
              <a:buFont typeface="+mj-lt"/>
              <a:buAutoNum type="arabicPeriod"/>
              <a:defRPr/>
            </a:pPr>
            <a:r>
              <a:rPr lang="es-MX" sz="2000" dirty="0">
                <a:latin typeface="Soberana Sans Light" pitchFamily="50" charset="0"/>
              </a:rPr>
              <a:t>I</a:t>
            </a:r>
            <a:r>
              <a:rPr lang="es-MX" sz="2000" dirty="0" smtClean="0">
                <a:latin typeface="Soberana Sans Light" pitchFamily="50" charset="0"/>
              </a:rPr>
              <a:t>ngresar al portal del SAT con su FIEL</a:t>
            </a:r>
          </a:p>
          <a:p>
            <a:pPr marL="514350" indent="-514350">
              <a:buFont typeface="+mj-lt"/>
              <a:buAutoNum type="arabicPeriod"/>
              <a:defRPr/>
            </a:pPr>
            <a:r>
              <a:rPr lang="es-MX" sz="2000" dirty="0" smtClean="0">
                <a:latin typeface="Soberana Sans Light" pitchFamily="50" charset="0"/>
              </a:rPr>
              <a:t>Seleccionar  integración </a:t>
            </a:r>
            <a:r>
              <a:rPr lang="es-MX" sz="2000" dirty="0">
                <a:latin typeface="Soberana Sans Light" pitchFamily="50" charset="0"/>
              </a:rPr>
              <a:t>de </a:t>
            </a:r>
            <a:r>
              <a:rPr lang="es-MX" sz="2000" dirty="0" smtClean="0">
                <a:latin typeface="Soberana Sans Light" pitchFamily="50" charset="0"/>
              </a:rPr>
              <a:t>pedimentos</a:t>
            </a:r>
          </a:p>
          <a:p>
            <a:pPr marL="514350" indent="-514350">
              <a:buFont typeface="+mj-lt"/>
              <a:buAutoNum type="arabicPeriod"/>
              <a:defRPr/>
            </a:pPr>
            <a:r>
              <a:rPr lang="es-MX" sz="2000" dirty="0" smtClean="0">
                <a:latin typeface="Soberana Sans Light" pitchFamily="50" charset="0"/>
              </a:rPr>
              <a:t>Seleccionar el método de ingreso de información</a:t>
            </a:r>
          </a:p>
          <a:p>
            <a:pPr marL="514350" indent="-514350">
              <a:buFont typeface="+mj-lt"/>
              <a:buAutoNum type="arabicPeriod"/>
              <a:defRPr/>
            </a:pPr>
            <a:endParaRPr lang="es-MX" sz="2000" dirty="0">
              <a:latin typeface="Soberana Sans Light" pitchFamily="50" charset="0"/>
            </a:endParaRPr>
          </a:p>
          <a:p>
            <a:pPr marL="514350" indent="-514350">
              <a:buFont typeface="+mj-lt"/>
              <a:buAutoNum type="arabicPeriod"/>
              <a:defRPr/>
            </a:pPr>
            <a:endParaRPr lang="es-MX" sz="2000" dirty="0" smtClean="0">
              <a:latin typeface="Soberana Sans Light" pitchFamily="50" charset="0"/>
            </a:endParaRPr>
          </a:p>
          <a:p>
            <a:pPr marL="514350" indent="-514350">
              <a:buFont typeface="+mj-lt"/>
              <a:buAutoNum type="arabicPeriod"/>
              <a:defRPr/>
            </a:pPr>
            <a:endParaRPr lang="es-MX" sz="2000" dirty="0" smtClean="0">
              <a:latin typeface="Soberana Sans Light" pitchFamily="50" charset="0"/>
            </a:endParaRPr>
          </a:p>
          <a:p>
            <a:pPr marL="514350" indent="-514350">
              <a:buFont typeface="+mj-lt"/>
              <a:buAutoNum type="arabicPeriod"/>
              <a:defRPr/>
            </a:pPr>
            <a:endParaRPr lang="es-MX" sz="2000" dirty="0" smtClean="0">
              <a:latin typeface="Soberana Sans Light" pitchFamily="50" charset="0"/>
            </a:endParaRPr>
          </a:p>
          <a:p>
            <a:pPr marL="514350" indent="-514350">
              <a:buFont typeface="+mj-lt"/>
              <a:buAutoNum type="arabicPeriod"/>
              <a:defRPr/>
            </a:pPr>
            <a:r>
              <a:rPr lang="es-MX" sz="2000" dirty="0" smtClean="0">
                <a:latin typeface="Soberana Sans Light" pitchFamily="50" charset="0"/>
              </a:rPr>
              <a:t>Una vez generado el documento DODA-QR, se pueden consultar, modificar o eliminar los mismos.</a:t>
            </a:r>
          </a:p>
          <a:p>
            <a:pPr marL="514350" indent="-514350">
              <a:buFont typeface="+mj-lt"/>
              <a:buAutoNum type="arabicPeriod"/>
              <a:defRPr/>
            </a:pPr>
            <a:endParaRPr lang="es-MX" sz="2000" dirty="0" smtClean="0">
              <a:latin typeface="Soberana Sans Light" pitchFamily="50" charset="0"/>
            </a:endParaRPr>
          </a:p>
          <a:p>
            <a:pPr marL="514350" indent="-514350">
              <a:buFont typeface="+mj-lt"/>
              <a:buAutoNum type="arabicPeriod"/>
              <a:defRPr/>
            </a:pPr>
            <a:r>
              <a:rPr lang="es-MX" sz="2000" dirty="0" smtClean="0">
                <a:latin typeface="Soberana Sans Light" pitchFamily="50" charset="0"/>
              </a:rPr>
              <a:t>Finalmente, existe un módulo de consulta de trazabilidad de las operaciones</a:t>
            </a:r>
          </a:p>
        </p:txBody>
      </p:sp>
      <p:graphicFrame>
        <p:nvGraphicFramePr>
          <p:cNvPr id="4" name="Tabla 3"/>
          <p:cNvGraphicFramePr>
            <a:graphicFrameLocks noGrp="1"/>
          </p:cNvGraphicFramePr>
          <p:nvPr/>
        </p:nvGraphicFramePr>
        <p:xfrm>
          <a:off x="1057275" y="3644900"/>
          <a:ext cx="3486944" cy="1387475"/>
        </p:xfrm>
        <a:graphic>
          <a:graphicData uri="http://schemas.openxmlformats.org/drawingml/2006/table">
            <a:tbl>
              <a:tblPr firstRow="1" bandRow="1">
                <a:tableStyleId>{F5AB1C69-6EDB-4FF4-983F-18BD219EF322}</a:tableStyleId>
              </a:tblPr>
              <a:tblGrid>
                <a:gridCol w="3486944"/>
              </a:tblGrid>
              <a:tr h="335561">
                <a:tc>
                  <a:txBody>
                    <a:bodyPr/>
                    <a:lstStyle/>
                    <a:p>
                      <a:r>
                        <a:rPr lang="es-MX" sz="1600" dirty="0" smtClean="0">
                          <a:latin typeface="Soberana Sans" pitchFamily="50" charset="0"/>
                        </a:rPr>
                        <a:t>Primera Etapa</a:t>
                      </a:r>
                      <a:endParaRPr lang="es-MX" sz="1600" dirty="0">
                        <a:latin typeface="Soberana Sans" pitchFamily="50" charset="0"/>
                      </a:endParaRPr>
                    </a:p>
                  </a:txBody>
                  <a:tcPr marL="68579" marR="68579" marT="45758" marB="45758"/>
                </a:tc>
              </a:tr>
              <a:tr h="1051914">
                <a:tc>
                  <a:txBody>
                    <a:bodyPr/>
                    <a:lstStyle/>
                    <a:p>
                      <a:pPr marL="971550" lvl="1" indent="-514350">
                        <a:buFont typeface="+mj-lt"/>
                        <a:buAutoNum type="arabicPeriod"/>
                      </a:pPr>
                      <a:r>
                        <a:rPr lang="es-MX" sz="1600" dirty="0" smtClean="0">
                          <a:latin typeface="Soberana Sans" pitchFamily="50" charset="0"/>
                        </a:rPr>
                        <a:t>Captura</a:t>
                      </a:r>
                    </a:p>
                    <a:p>
                      <a:pPr marL="971550" lvl="1" indent="-514350">
                        <a:buFont typeface="+mj-lt"/>
                        <a:buAutoNum type="arabicPeriod"/>
                      </a:pPr>
                      <a:r>
                        <a:rPr lang="es-MX" sz="1600" dirty="0" smtClean="0">
                          <a:latin typeface="Soberana Sans" pitchFamily="50" charset="0"/>
                        </a:rPr>
                        <a:t>Por carga de archivo de Excel</a:t>
                      </a:r>
                    </a:p>
                  </a:txBody>
                  <a:tcPr marL="68579" marR="68579" marT="45758" marB="45758"/>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p:cNvSpPr>
            <a:spLocks noChangeArrowheads="1"/>
          </p:cNvSpPr>
          <p:nvPr/>
        </p:nvSpPr>
        <p:spPr bwMode="auto">
          <a:xfrm>
            <a:off x="465138" y="1328738"/>
            <a:ext cx="8275637" cy="1144587"/>
          </a:xfrm>
          <a:prstGeom prst="rect">
            <a:avLst/>
          </a:prstGeom>
          <a:noFill/>
          <a:ln w="9525">
            <a:noFill/>
            <a:miter lim="800000"/>
            <a:headEnd/>
            <a:tailEnd/>
          </a:ln>
          <a:effectLst/>
        </p:spPr>
        <p:txBody>
          <a:bodyPr tIns="126960" bIns="0" anchor="ctr">
            <a:spAutoFit/>
          </a:bodyPr>
          <a:lstStyle/>
          <a:p>
            <a:pPr algn="just" eaLnBrk="0" hangingPunct="0">
              <a:defRPr/>
            </a:pPr>
            <a:r>
              <a:rPr lang="es-MX" sz="2200" dirty="0">
                <a:solidFill>
                  <a:schemeClr val="tx1">
                    <a:lumMod val="75000"/>
                    <a:lumOff val="25000"/>
                  </a:schemeClr>
                </a:solidFill>
                <a:latin typeface="Soberana Sans Light" pitchFamily="50" charset="0"/>
                <a:cs typeface="Times New Roman" pitchFamily="18" charset="0"/>
              </a:rPr>
              <a:t>El Agente o Apoderado Aduanal podrá ingresar al aplicativo MAT-CE a realizar la integración de pedimentos validados </a:t>
            </a:r>
            <a:r>
              <a:rPr lang="es-MX" sz="2200" dirty="0">
                <a:solidFill>
                  <a:schemeClr val="tx1">
                    <a:lumMod val="75000"/>
                    <a:lumOff val="25000"/>
                  </a:schemeClr>
                </a:solidFill>
                <a:latin typeface="Soberana Sans Light" pitchFamily="50" charset="0"/>
                <a:cs typeface="Times New Roman" pitchFamily="18" charset="0"/>
              </a:rPr>
              <a:t>y/o </a:t>
            </a:r>
            <a:r>
              <a:rPr lang="es-MX" sz="2200" dirty="0">
                <a:solidFill>
                  <a:schemeClr val="tx1">
                    <a:lumMod val="75000"/>
                    <a:lumOff val="25000"/>
                  </a:schemeClr>
                </a:solidFill>
                <a:latin typeface="Soberana Sans Light" pitchFamily="50" charset="0"/>
                <a:cs typeface="Times New Roman" pitchFamily="18" charset="0"/>
              </a:rPr>
              <a:t>pagados para la generación del documento DODA-QR.</a:t>
            </a:r>
            <a:endParaRPr lang="es-MX" sz="2200" dirty="0">
              <a:solidFill>
                <a:schemeClr val="tx1">
                  <a:lumMod val="75000"/>
                  <a:lumOff val="25000"/>
                </a:schemeClr>
              </a:solidFill>
              <a:latin typeface="Soberana Sans Light" pitchFamily="50" charset="0"/>
            </a:endParaRPr>
          </a:p>
        </p:txBody>
      </p:sp>
      <p:sp>
        <p:nvSpPr>
          <p:cNvPr id="11267" name="1 Título"/>
          <p:cNvSpPr txBox="1">
            <a:spLocks/>
          </p:cNvSpPr>
          <p:nvPr/>
        </p:nvSpPr>
        <p:spPr bwMode="auto">
          <a:xfrm>
            <a:off x="511175" y="879475"/>
            <a:ext cx="5462588" cy="646113"/>
          </a:xfrm>
          <a:prstGeom prst="rect">
            <a:avLst/>
          </a:prstGeom>
          <a:noFill/>
          <a:ln w="9525">
            <a:noFill/>
            <a:miter lim="800000"/>
            <a:headEnd/>
            <a:tailEnd/>
          </a:ln>
        </p:spPr>
        <p:txBody>
          <a:bodyPr anchor="ctr"/>
          <a:lstStyle/>
          <a:p>
            <a:pPr eaLnBrk="0" hangingPunct="0">
              <a:lnSpc>
                <a:spcPts val="2200"/>
              </a:lnSpc>
            </a:pPr>
            <a:r>
              <a:rPr lang="es-MX" sz="2800" b="1">
                <a:latin typeface="Soberana Sans Light" pitchFamily="50" charset="0"/>
              </a:rPr>
              <a:t>Ingreso al Portal del SAT</a:t>
            </a:r>
          </a:p>
        </p:txBody>
      </p:sp>
      <p:pic>
        <p:nvPicPr>
          <p:cNvPr id="11268" name="Picture 2"/>
          <p:cNvPicPr>
            <a:picLocks noChangeAspect="1" noChangeArrowheads="1"/>
          </p:cNvPicPr>
          <p:nvPr/>
        </p:nvPicPr>
        <p:blipFill>
          <a:blip r:embed="rId2"/>
          <a:srcRect l="16553" t="13567" r="18465" b="5199"/>
          <a:stretch>
            <a:fillRect/>
          </a:stretch>
        </p:blipFill>
        <p:spPr bwMode="auto">
          <a:xfrm>
            <a:off x="1962150" y="2519363"/>
            <a:ext cx="5067300" cy="41211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Título"/>
          <p:cNvSpPr txBox="1">
            <a:spLocks/>
          </p:cNvSpPr>
          <p:nvPr/>
        </p:nvSpPr>
        <p:spPr bwMode="auto">
          <a:xfrm>
            <a:off x="288925" y="881063"/>
            <a:ext cx="8104188" cy="842962"/>
          </a:xfrm>
          <a:prstGeom prst="rect">
            <a:avLst/>
          </a:prstGeom>
          <a:noFill/>
          <a:ln w="9525">
            <a:noFill/>
            <a:miter lim="800000"/>
            <a:headEnd/>
            <a:tailEnd/>
          </a:ln>
        </p:spPr>
        <p:txBody>
          <a:bodyPr anchor="ctr"/>
          <a:lstStyle/>
          <a:p>
            <a:pPr eaLnBrk="0" hangingPunct="0">
              <a:lnSpc>
                <a:spcPts val="2200"/>
              </a:lnSpc>
            </a:pPr>
            <a:r>
              <a:rPr lang="es-MX" sz="2800" b="1">
                <a:latin typeface="Soberana Sans Light" pitchFamily="50" charset="0"/>
              </a:rPr>
              <a:t>Formulario de integración de pedimentos</a:t>
            </a:r>
          </a:p>
        </p:txBody>
      </p:sp>
      <p:sp>
        <p:nvSpPr>
          <p:cNvPr id="3" name="2 CuadroTexto"/>
          <p:cNvSpPr txBox="1"/>
          <p:nvPr/>
        </p:nvSpPr>
        <p:spPr>
          <a:xfrm>
            <a:off x="654050" y="1741488"/>
            <a:ext cx="6251575" cy="369887"/>
          </a:xfrm>
          <a:prstGeom prst="rect">
            <a:avLst/>
          </a:prstGeom>
          <a:noFill/>
        </p:spPr>
        <p:txBody>
          <a:bodyPr>
            <a:spAutoFit/>
          </a:bodyPr>
          <a:lstStyle/>
          <a:p>
            <a:pPr>
              <a:defRPr/>
            </a:pPr>
            <a:r>
              <a:rPr lang="es-MX" dirty="0">
                <a:solidFill>
                  <a:schemeClr val="tx1">
                    <a:lumMod val="75000"/>
                    <a:lumOff val="25000"/>
                  </a:schemeClr>
                </a:solidFill>
                <a:latin typeface="Soberana Sans Light" pitchFamily="50" charset="0"/>
              </a:rPr>
              <a:t>A. Captura de datos del pedimento.</a:t>
            </a:r>
          </a:p>
        </p:txBody>
      </p:sp>
      <p:pic>
        <p:nvPicPr>
          <p:cNvPr id="12292" name="Picture 3"/>
          <p:cNvPicPr>
            <a:picLocks noChangeAspect="1" noChangeArrowheads="1"/>
          </p:cNvPicPr>
          <p:nvPr/>
        </p:nvPicPr>
        <p:blipFill>
          <a:blip r:embed="rId2"/>
          <a:srcRect/>
          <a:stretch>
            <a:fillRect/>
          </a:stretch>
        </p:blipFill>
        <p:spPr bwMode="auto">
          <a:xfrm>
            <a:off x="1924050" y="2279650"/>
            <a:ext cx="5510213" cy="4775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2367</TotalTime>
  <Words>1822</Words>
  <Application>Microsoft Office PowerPoint</Application>
  <PresentationFormat>Presentación en pantalla (4:3)</PresentationFormat>
  <Paragraphs>279</Paragraphs>
  <Slides>36</Slides>
  <Notes>0</Notes>
  <HiddenSlides>1</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36</vt:i4>
      </vt:variant>
    </vt:vector>
  </HeadingPairs>
  <TitlesOfParts>
    <vt:vector size="45" baseType="lpstr">
      <vt:lpstr>Calibri</vt:lpstr>
      <vt:lpstr>MS PGothic</vt:lpstr>
      <vt:lpstr>Arial</vt:lpstr>
      <vt:lpstr>Soberana Sans</vt:lpstr>
      <vt:lpstr>Soberana Sans Light</vt:lpstr>
      <vt:lpstr>Times New Roman</vt:lpstr>
      <vt:lpstr>Constantia</vt:lpstr>
      <vt:lpstr>Wingdings</vt:lpstr>
      <vt:lpstr>Tema de Office</vt:lpstr>
      <vt:lpstr>Diapositiva 1</vt:lpstr>
      <vt:lpstr>Diapositiva 2</vt:lpstr>
      <vt:lpstr>Diapositiva 3</vt:lpstr>
      <vt:lpstr>Diapositiva 4</vt:lpstr>
      <vt:lpstr>Diapositiva 5</vt:lpstr>
      <vt:lpstr>¿Qué es DODA-QR?</vt:lpstr>
      <vt:lpstr>¿Cómo generar el DODA-QR vía portal del SAT?</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vector>
  </TitlesOfParts>
  <Company>ALTEC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Alberto Giovanni López Cortés</dc:creator>
  <cp:lastModifiedBy>Public</cp:lastModifiedBy>
  <cp:revision>136</cp:revision>
  <dcterms:created xsi:type="dcterms:W3CDTF">2015-01-15T23:49:19Z</dcterms:created>
  <dcterms:modified xsi:type="dcterms:W3CDTF">2016-11-25T17:49:27Z</dcterms:modified>
</cp:coreProperties>
</file>